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5" r:id="rId1"/>
  </p:sldMasterIdLst>
  <p:notesMasterIdLst>
    <p:notesMasterId r:id="rId25"/>
  </p:notesMasterIdLst>
  <p:handoutMasterIdLst>
    <p:handoutMasterId r:id="rId26"/>
  </p:handoutMasterIdLst>
  <p:sldIdLst>
    <p:sldId id="289" r:id="rId2"/>
    <p:sldId id="308" r:id="rId3"/>
    <p:sldId id="293" r:id="rId4"/>
    <p:sldId id="281" r:id="rId5"/>
    <p:sldId id="309" r:id="rId6"/>
    <p:sldId id="318" r:id="rId7"/>
    <p:sldId id="310" r:id="rId8"/>
    <p:sldId id="296" r:id="rId9"/>
    <p:sldId id="311" r:id="rId10"/>
    <p:sldId id="312" r:id="rId11"/>
    <p:sldId id="301" r:id="rId12"/>
    <p:sldId id="313" r:id="rId13"/>
    <p:sldId id="300" r:id="rId14"/>
    <p:sldId id="314" r:id="rId15"/>
    <p:sldId id="315" r:id="rId16"/>
    <p:sldId id="319" r:id="rId17"/>
    <p:sldId id="325" r:id="rId18"/>
    <p:sldId id="322" r:id="rId19"/>
    <p:sldId id="324" r:id="rId20"/>
    <p:sldId id="317" r:id="rId21"/>
    <p:sldId id="291" r:id="rId22"/>
    <p:sldId id="320" r:id="rId23"/>
    <p:sldId id="323" r:id="rId24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AC66"/>
    <a:srgbClr val="0057A3"/>
    <a:srgbClr val="0E8440"/>
    <a:srgbClr val="1557A4"/>
    <a:srgbClr val="005127"/>
    <a:srgbClr val="E6DECE"/>
    <a:srgbClr val="1357A4"/>
    <a:srgbClr val="4BAACE"/>
    <a:srgbClr val="EAC38A"/>
    <a:srgbClr val="E16A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17ED5B-F0C8-4F63-B40D-67C68D55B014}" v="28" dt="2023-11-14T16:03:12.3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6327"/>
  </p:normalViewPr>
  <p:slideViewPr>
    <p:cSldViewPr snapToGrid="0">
      <p:cViewPr varScale="1">
        <p:scale>
          <a:sx n="82" d="100"/>
          <a:sy n="82" d="100"/>
        </p:scale>
        <p:origin x="566" y="96"/>
      </p:cViewPr>
      <p:guideLst/>
    </p:cSldViewPr>
  </p:slideViewPr>
  <p:outlineViewPr>
    <p:cViewPr>
      <p:scale>
        <a:sx n="33" d="100"/>
        <a:sy n="33" d="100"/>
      </p:scale>
      <p:origin x="0" y="-144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28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Varmekilde i dag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'Ark1'!$A$2:$A$7</c:f>
              <c:strCache>
                <c:ptCount val="6"/>
                <c:pt idx="0">
                  <c:v>Naturgas</c:v>
                </c:pt>
                <c:pt idx="1">
                  <c:v>Elvarme</c:v>
                </c:pt>
                <c:pt idx="2">
                  <c:v>Varmepumpe</c:v>
                </c:pt>
                <c:pt idx="3">
                  <c:v>Ingen</c:v>
                </c:pt>
                <c:pt idx="4">
                  <c:v>Fastbrændsel</c:v>
                </c:pt>
                <c:pt idx="5">
                  <c:v>Andet</c:v>
                </c:pt>
              </c:strCache>
            </c:strRef>
          </c:cat>
          <c:val>
            <c:numRef>
              <c:f>'Ark1'!$B$2:$B$7</c:f>
              <c:numCache>
                <c:formatCode>General</c:formatCode>
                <c:ptCount val="6"/>
                <c:pt idx="0">
                  <c:v>513</c:v>
                </c:pt>
                <c:pt idx="1">
                  <c:v>93</c:v>
                </c:pt>
                <c:pt idx="2">
                  <c:v>46</c:v>
                </c:pt>
                <c:pt idx="3">
                  <c:v>28</c:v>
                </c:pt>
                <c:pt idx="4">
                  <c:v>8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7A-4C03-AD58-5FE97B2206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8280408"/>
        <c:axId val="792163808"/>
      </c:barChart>
      <c:catAx>
        <c:axId val="698280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da-DK"/>
          </a:p>
        </c:txPr>
        <c:crossAx val="792163808"/>
        <c:crosses val="autoZero"/>
        <c:auto val="1"/>
        <c:lblAlgn val="ctr"/>
        <c:lblOffset val="100"/>
        <c:noMultiLvlLbl val="0"/>
      </c:catAx>
      <c:valAx>
        <c:axId val="79216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da-DK"/>
          </a:p>
        </c:txPr>
        <c:crossAx val="698280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5028D5-DBFA-465E-B105-44A5FD8978BE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56FBB3D9-A091-49CA-B433-F13CF387ED52}">
      <dgm:prSet phldrT="[Tekst]" custT="1"/>
      <dgm:spPr>
        <a:solidFill>
          <a:srgbClr val="0057A3"/>
        </a:solidFill>
      </dgm:spPr>
      <dgm:t>
        <a:bodyPr/>
        <a:lstStyle/>
        <a:p>
          <a:r>
            <a:rPr lang="da-DK" sz="1600" b="1" dirty="0">
              <a:latin typeface="Roboto" panose="02000000000000000000" pitchFamily="2" charset="0"/>
              <a:ea typeface="Roboto" panose="02000000000000000000" pitchFamily="2" charset="0"/>
            </a:rPr>
            <a:t>Efterår 2023</a:t>
          </a:r>
        </a:p>
        <a:p>
          <a:r>
            <a:rPr lang="da-DK" sz="1600" dirty="0">
              <a:latin typeface="Roboto" panose="02000000000000000000" pitchFamily="2" charset="0"/>
              <a:ea typeface="Roboto" panose="02000000000000000000" pitchFamily="2" charset="0"/>
            </a:rPr>
            <a:t>Etablering af selvstændigt fjernvarmeselskab under AffaldPlus</a:t>
          </a:r>
        </a:p>
      </dgm:t>
    </dgm:pt>
    <dgm:pt modelId="{A20231E0-C2E4-42DA-898B-9A0646785B8E}" type="sibTrans" cxnId="{3A1C202E-4E06-4B3B-BC95-C62A59317E76}">
      <dgm:prSet/>
      <dgm:spPr>
        <a:solidFill>
          <a:srgbClr val="2FAC66"/>
        </a:solidFill>
      </dgm:spPr>
      <dgm:t>
        <a:bodyPr/>
        <a:lstStyle/>
        <a:p>
          <a:endParaRPr lang="da-DK"/>
        </a:p>
      </dgm:t>
    </dgm:pt>
    <dgm:pt modelId="{AE79FA3F-CF62-4A16-BF5A-53FECE0BAB27}" type="parTrans" cxnId="{3A1C202E-4E06-4B3B-BC95-C62A59317E76}">
      <dgm:prSet/>
      <dgm:spPr/>
      <dgm:t>
        <a:bodyPr/>
        <a:lstStyle/>
        <a:p>
          <a:endParaRPr lang="da-DK"/>
        </a:p>
      </dgm:t>
    </dgm:pt>
    <dgm:pt modelId="{50B8AB9D-6D2B-473C-838C-B6E4E30B3B85}">
      <dgm:prSet phldrT="[Tekst]" custT="1"/>
      <dgm:spPr>
        <a:solidFill>
          <a:srgbClr val="0057A3"/>
        </a:solidFill>
      </dgm:spPr>
      <dgm:t>
        <a:bodyPr/>
        <a:lstStyle/>
        <a:p>
          <a:r>
            <a:rPr lang="da-DK" sz="1600" b="1" dirty="0">
              <a:latin typeface="Roboto" panose="02000000000000000000" pitchFamily="2" charset="0"/>
              <a:ea typeface="Roboto" panose="02000000000000000000" pitchFamily="2" charset="0"/>
            </a:rPr>
            <a:t>Primo 2024</a:t>
          </a:r>
        </a:p>
        <a:p>
          <a:r>
            <a:rPr lang="da-DK" sz="1600" dirty="0">
              <a:latin typeface="Roboto" panose="02000000000000000000" pitchFamily="2" charset="0"/>
              <a:ea typeface="Roboto" panose="02000000000000000000" pitchFamily="2" charset="0"/>
            </a:rPr>
            <a:t>Næstved byråd behandler kommunegaranti til projektøkonomien</a:t>
          </a:r>
        </a:p>
      </dgm:t>
    </dgm:pt>
    <dgm:pt modelId="{2E4E5B4D-733C-45FA-9016-738957443EF9}" type="sibTrans" cxnId="{07A17914-9BE6-4ADC-B8BC-662AB7CDAC4F}">
      <dgm:prSet/>
      <dgm:spPr>
        <a:solidFill>
          <a:srgbClr val="2FAC66"/>
        </a:solidFill>
      </dgm:spPr>
      <dgm:t>
        <a:bodyPr/>
        <a:lstStyle/>
        <a:p>
          <a:endParaRPr lang="da-DK"/>
        </a:p>
      </dgm:t>
    </dgm:pt>
    <dgm:pt modelId="{4935C4F7-9046-454D-B655-594A72F563FB}" type="parTrans" cxnId="{07A17914-9BE6-4ADC-B8BC-662AB7CDAC4F}">
      <dgm:prSet/>
      <dgm:spPr/>
      <dgm:t>
        <a:bodyPr/>
        <a:lstStyle/>
        <a:p>
          <a:endParaRPr lang="da-DK"/>
        </a:p>
      </dgm:t>
    </dgm:pt>
    <dgm:pt modelId="{9371C310-4247-4393-91AD-1D040CA1F2AF}">
      <dgm:prSet phldrT="[Tekst]" custT="1"/>
      <dgm:spPr>
        <a:solidFill>
          <a:srgbClr val="0057A3"/>
        </a:solidFill>
      </dgm:spPr>
      <dgm:t>
        <a:bodyPr/>
        <a:lstStyle/>
        <a:p>
          <a:r>
            <a:rPr lang="da-DK" sz="1600" b="1" dirty="0">
              <a:latin typeface="Roboto" panose="02000000000000000000" pitchFamily="2" charset="0"/>
              <a:ea typeface="Roboto" panose="02000000000000000000" pitchFamily="2" charset="0"/>
            </a:rPr>
            <a:t>Maj 2024</a:t>
          </a:r>
        </a:p>
        <a:p>
          <a:r>
            <a:rPr lang="da-DK" sz="1600" dirty="0">
              <a:latin typeface="Roboto" panose="02000000000000000000" pitchFamily="2" charset="0"/>
              <a:ea typeface="Roboto" panose="02000000000000000000" pitchFamily="2" charset="0"/>
            </a:rPr>
            <a:t>Projektforslag sendes til varme-planmyndigheden (Næstved Kommune)</a:t>
          </a:r>
        </a:p>
      </dgm:t>
    </dgm:pt>
    <dgm:pt modelId="{79179CC9-95CE-45C2-8D1E-011F85421BE9}" type="sibTrans" cxnId="{DF710D76-3D26-462F-98A9-9AAD982D9EEA}">
      <dgm:prSet/>
      <dgm:spPr>
        <a:solidFill>
          <a:srgbClr val="2FAC66"/>
        </a:solidFill>
      </dgm:spPr>
      <dgm:t>
        <a:bodyPr/>
        <a:lstStyle/>
        <a:p>
          <a:endParaRPr lang="da-DK"/>
        </a:p>
      </dgm:t>
    </dgm:pt>
    <dgm:pt modelId="{682EE2CA-5431-43A3-8F5B-A444BB41E3E6}" type="parTrans" cxnId="{DF710D76-3D26-462F-98A9-9AAD982D9EEA}">
      <dgm:prSet/>
      <dgm:spPr/>
      <dgm:t>
        <a:bodyPr/>
        <a:lstStyle/>
        <a:p>
          <a:endParaRPr lang="da-DK"/>
        </a:p>
      </dgm:t>
    </dgm:pt>
    <dgm:pt modelId="{D26FF78E-3CCF-47C8-83B7-46F49E67DE43}">
      <dgm:prSet phldrT="[Tekst]" custT="1"/>
      <dgm:spPr>
        <a:solidFill>
          <a:srgbClr val="0057A3"/>
        </a:solidFill>
      </dgm:spPr>
      <dgm:t>
        <a:bodyPr/>
        <a:lstStyle/>
        <a:p>
          <a:r>
            <a:rPr lang="da-DK" sz="1600" b="1" dirty="0">
              <a:latin typeface="Roboto" panose="02000000000000000000" pitchFamily="2" charset="0"/>
              <a:ea typeface="Roboto" panose="02000000000000000000" pitchFamily="2" charset="0"/>
            </a:rPr>
            <a:t>Juli 2024</a:t>
          </a:r>
        </a:p>
        <a:p>
          <a:r>
            <a:rPr lang="da-DK" sz="1600" dirty="0">
              <a:latin typeface="Roboto" panose="02000000000000000000" pitchFamily="2" charset="0"/>
              <a:ea typeface="Roboto" panose="02000000000000000000" pitchFamily="2" charset="0"/>
            </a:rPr>
            <a:t>Godkendt projektforslag</a:t>
          </a:r>
        </a:p>
        <a:p>
          <a:endParaRPr lang="da-DK" sz="16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B7F409D2-AADD-416C-B65C-DDE819CFFFFB}" type="sibTrans" cxnId="{9FC2106D-1CBC-4405-9507-89D62515B7CD}">
      <dgm:prSet/>
      <dgm:spPr>
        <a:solidFill>
          <a:srgbClr val="2FAC66"/>
        </a:solidFill>
      </dgm:spPr>
      <dgm:t>
        <a:bodyPr/>
        <a:lstStyle/>
        <a:p>
          <a:endParaRPr lang="da-DK"/>
        </a:p>
      </dgm:t>
    </dgm:pt>
    <dgm:pt modelId="{8E1C6DB7-4C35-4A3E-9A49-676A30C634D8}" type="parTrans" cxnId="{9FC2106D-1CBC-4405-9507-89D62515B7CD}">
      <dgm:prSet/>
      <dgm:spPr/>
      <dgm:t>
        <a:bodyPr/>
        <a:lstStyle/>
        <a:p>
          <a:endParaRPr lang="da-DK"/>
        </a:p>
      </dgm:t>
    </dgm:pt>
    <dgm:pt modelId="{873859A0-C8B7-4DA3-8B83-BDFF6BC130C6}">
      <dgm:prSet phldrT="[Tekst]" custT="1"/>
      <dgm:spPr>
        <a:solidFill>
          <a:srgbClr val="0057A3"/>
        </a:solidFill>
      </dgm:spPr>
      <dgm:t>
        <a:bodyPr/>
        <a:lstStyle/>
        <a:p>
          <a:r>
            <a:rPr lang="da-DK" sz="1600" b="1" dirty="0">
              <a:latin typeface="Roboto" panose="02000000000000000000" pitchFamily="2" charset="0"/>
              <a:ea typeface="Roboto" panose="02000000000000000000" pitchFamily="2" charset="0"/>
            </a:rPr>
            <a:t>Oktober – december 2024</a:t>
          </a:r>
        </a:p>
        <a:p>
          <a:r>
            <a:rPr lang="da-DK" sz="1600" dirty="0">
              <a:latin typeface="Roboto" panose="02000000000000000000" pitchFamily="2" charset="0"/>
              <a:ea typeface="Roboto" panose="02000000000000000000" pitchFamily="2" charset="0"/>
            </a:rPr>
            <a:t>Bindende tilmelding/ kontrakt med kunder</a:t>
          </a:r>
        </a:p>
      </dgm:t>
    </dgm:pt>
    <dgm:pt modelId="{2538E68B-7E56-4467-8656-DAA63BD03019}" type="sibTrans" cxnId="{F7043AFD-417A-413E-A00F-EAA759944493}">
      <dgm:prSet/>
      <dgm:spPr>
        <a:solidFill>
          <a:srgbClr val="2FAC66"/>
        </a:solidFill>
      </dgm:spPr>
      <dgm:t>
        <a:bodyPr/>
        <a:lstStyle/>
        <a:p>
          <a:endParaRPr lang="da-DK"/>
        </a:p>
      </dgm:t>
    </dgm:pt>
    <dgm:pt modelId="{BEEEEF4C-5526-47BE-97A9-BC56BA72926A}" type="parTrans" cxnId="{F7043AFD-417A-413E-A00F-EAA759944493}">
      <dgm:prSet/>
      <dgm:spPr/>
      <dgm:t>
        <a:bodyPr/>
        <a:lstStyle/>
        <a:p>
          <a:endParaRPr lang="da-DK"/>
        </a:p>
      </dgm:t>
    </dgm:pt>
    <dgm:pt modelId="{1005C783-425D-4E5D-AE12-54C29A65FC94}">
      <dgm:prSet phldrT="[Tekst]" custT="1"/>
      <dgm:spPr>
        <a:solidFill>
          <a:srgbClr val="0057A3"/>
        </a:solidFill>
      </dgm:spPr>
      <dgm:t>
        <a:bodyPr/>
        <a:lstStyle/>
        <a:p>
          <a:r>
            <a:rPr lang="da-DK" sz="1600" b="1" dirty="0">
              <a:latin typeface="Roboto" panose="02000000000000000000" pitchFamily="2" charset="0"/>
              <a:ea typeface="Roboto" panose="02000000000000000000" pitchFamily="2" charset="0"/>
            </a:rPr>
            <a:t>Januar 2025</a:t>
          </a:r>
        </a:p>
        <a:p>
          <a:r>
            <a:rPr lang="da-DK" sz="1600" dirty="0">
              <a:latin typeface="Roboto" panose="02000000000000000000" pitchFamily="2" charset="0"/>
              <a:ea typeface="Roboto" panose="02000000000000000000" pitchFamily="2" charset="0"/>
            </a:rPr>
            <a:t>Kontrakter vedr. anlægsarbejdet indgås</a:t>
          </a:r>
        </a:p>
        <a:p>
          <a:endParaRPr lang="da-DK" sz="16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4D2FA0B7-37A3-4B1B-A1A0-16FB50328778}" type="sibTrans" cxnId="{A95C7E3C-6EA6-4D6C-BE96-C0CA79E2CAA0}">
      <dgm:prSet/>
      <dgm:spPr>
        <a:solidFill>
          <a:srgbClr val="2FAC66"/>
        </a:solidFill>
      </dgm:spPr>
      <dgm:t>
        <a:bodyPr/>
        <a:lstStyle/>
        <a:p>
          <a:endParaRPr lang="da-DK"/>
        </a:p>
      </dgm:t>
    </dgm:pt>
    <dgm:pt modelId="{C0178644-FFBD-49FD-8507-832AF6141632}" type="parTrans" cxnId="{A95C7E3C-6EA6-4D6C-BE96-C0CA79E2CAA0}">
      <dgm:prSet/>
      <dgm:spPr/>
      <dgm:t>
        <a:bodyPr/>
        <a:lstStyle/>
        <a:p>
          <a:endParaRPr lang="da-DK"/>
        </a:p>
      </dgm:t>
    </dgm:pt>
    <dgm:pt modelId="{34ABB029-F641-4DE9-823F-637F8A9EE853}">
      <dgm:prSet phldrT="[Tekst]" custT="1"/>
      <dgm:spPr>
        <a:solidFill>
          <a:srgbClr val="0057A3"/>
        </a:solidFill>
      </dgm:spPr>
      <dgm:t>
        <a:bodyPr/>
        <a:lstStyle/>
        <a:p>
          <a:r>
            <a:rPr lang="da-DK" sz="1600" b="1" dirty="0">
              <a:latin typeface="Roboto" panose="02000000000000000000" pitchFamily="2" charset="0"/>
              <a:ea typeface="Roboto" panose="02000000000000000000" pitchFamily="2" charset="0"/>
            </a:rPr>
            <a:t>Marts 2025</a:t>
          </a:r>
        </a:p>
        <a:p>
          <a:r>
            <a:rPr lang="da-DK" sz="1600" dirty="0">
              <a:latin typeface="Roboto" panose="02000000000000000000" pitchFamily="2" charset="0"/>
              <a:ea typeface="Roboto" panose="02000000000000000000" pitchFamily="2" charset="0"/>
            </a:rPr>
            <a:t>Anlægsarbejdet starter</a:t>
          </a:r>
        </a:p>
        <a:p>
          <a:endParaRPr lang="da-DK" sz="16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2A26078B-3BA7-4020-9ACC-A669DA91DF98}" type="sibTrans" cxnId="{21EE1F0D-C46D-4ABB-A1BB-69A60A609F78}">
      <dgm:prSet/>
      <dgm:spPr>
        <a:solidFill>
          <a:srgbClr val="2FAC66"/>
        </a:solidFill>
      </dgm:spPr>
      <dgm:t>
        <a:bodyPr/>
        <a:lstStyle/>
        <a:p>
          <a:endParaRPr lang="da-DK"/>
        </a:p>
      </dgm:t>
    </dgm:pt>
    <dgm:pt modelId="{006B60EF-D948-410C-8058-DE3B5F39D31E}" type="parTrans" cxnId="{21EE1F0D-C46D-4ABB-A1BB-69A60A609F78}">
      <dgm:prSet/>
      <dgm:spPr/>
      <dgm:t>
        <a:bodyPr/>
        <a:lstStyle/>
        <a:p>
          <a:endParaRPr lang="da-DK"/>
        </a:p>
      </dgm:t>
    </dgm:pt>
    <dgm:pt modelId="{FF416459-AF79-4639-91E0-9DD56C8DD0FC}">
      <dgm:prSet phldrT="[Tekst]" custT="1"/>
      <dgm:spPr>
        <a:solidFill>
          <a:srgbClr val="0057A3"/>
        </a:solidFill>
      </dgm:spPr>
      <dgm:t>
        <a:bodyPr/>
        <a:lstStyle/>
        <a:p>
          <a:r>
            <a:rPr lang="da-DK" sz="1600" b="1" dirty="0">
              <a:latin typeface="Roboto" panose="02000000000000000000" pitchFamily="2" charset="0"/>
              <a:ea typeface="Roboto" panose="02000000000000000000" pitchFamily="2" charset="0"/>
            </a:rPr>
            <a:t>Forår 2026</a:t>
          </a:r>
        </a:p>
        <a:p>
          <a:r>
            <a:rPr lang="da-DK" sz="1600" dirty="0">
              <a:latin typeface="Roboto" panose="02000000000000000000" pitchFamily="2" charset="0"/>
              <a:ea typeface="Roboto" panose="02000000000000000000" pitchFamily="2" charset="0"/>
            </a:rPr>
            <a:t>De første kunder får fjernvarme</a:t>
          </a:r>
        </a:p>
      </dgm:t>
    </dgm:pt>
    <dgm:pt modelId="{D30A8AD2-3E0A-4C14-B866-E87E3434CB97}" type="sibTrans" cxnId="{88AF3D5B-8C26-41F4-882D-50A624217388}">
      <dgm:prSet/>
      <dgm:spPr>
        <a:solidFill>
          <a:srgbClr val="005127"/>
        </a:solidFill>
      </dgm:spPr>
      <dgm:t>
        <a:bodyPr/>
        <a:lstStyle/>
        <a:p>
          <a:endParaRPr lang="da-DK"/>
        </a:p>
      </dgm:t>
    </dgm:pt>
    <dgm:pt modelId="{A7F0F325-15B9-4F4C-98C1-93177AE05E16}" type="parTrans" cxnId="{88AF3D5B-8C26-41F4-882D-50A624217388}">
      <dgm:prSet/>
      <dgm:spPr/>
      <dgm:t>
        <a:bodyPr/>
        <a:lstStyle/>
        <a:p>
          <a:endParaRPr lang="da-DK"/>
        </a:p>
      </dgm:t>
    </dgm:pt>
    <dgm:pt modelId="{291EEDBE-F78A-47BC-A77F-7A22466E2416}">
      <dgm:prSet custT="1"/>
      <dgm:spPr>
        <a:solidFill>
          <a:srgbClr val="0057A3"/>
        </a:solidFill>
      </dgm:spPr>
      <dgm:t>
        <a:bodyPr/>
        <a:lstStyle/>
        <a:p>
          <a:pPr algn="ctr"/>
          <a:r>
            <a:rPr lang="da-DK" sz="1600" b="1" dirty="0">
              <a:latin typeface="Roboto" panose="02000000000000000000" pitchFamily="2" charset="0"/>
              <a:ea typeface="Roboto" panose="02000000000000000000" pitchFamily="2" charset="0"/>
            </a:rPr>
            <a:t>September 2024</a:t>
          </a:r>
        </a:p>
        <a:p>
          <a:pPr algn="ctr"/>
          <a:r>
            <a:rPr lang="da-DK" sz="1600" dirty="0">
              <a:latin typeface="Roboto" panose="02000000000000000000" pitchFamily="2" charset="0"/>
              <a:ea typeface="Roboto" panose="02000000000000000000" pitchFamily="2" charset="0"/>
            </a:rPr>
            <a:t>Information til borgere,</a:t>
          </a:r>
          <a:br>
            <a:rPr lang="da-DK" sz="16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da-DK" sz="1600" dirty="0">
              <a:latin typeface="Roboto" panose="02000000000000000000" pitchFamily="2" charset="0"/>
              <a:ea typeface="Roboto" panose="02000000000000000000" pitchFamily="2" charset="0"/>
            </a:rPr>
            <a:t>– fx borgermøde, fysisk materiale m.m.  </a:t>
          </a:r>
          <a:endParaRPr lang="da-DK" sz="38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021B2F61-8436-44FF-81D9-ADA4A775EE64}" type="parTrans" cxnId="{5AA63F6F-0B55-4347-A976-F52BE32CCCD4}">
      <dgm:prSet/>
      <dgm:spPr/>
      <dgm:t>
        <a:bodyPr/>
        <a:lstStyle/>
        <a:p>
          <a:endParaRPr lang="da-DK"/>
        </a:p>
      </dgm:t>
    </dgm:pt>
    <dgm:pt modelId="{030E1010-6D27-4BAC-A2DA-54FBC220B5EE}" type="sibTrans" cxnId="{5AA63F6F-0B55-4347-A976-F52BE32CCCD4}">
      <dgm:prSet/>
      <dgm:spPr>
        <a:solidFill>
          <a:srgbClr val="2FAC66"/>
        </a:solidFill>
      </dgm:spPr>
      <dgm:t>
        <a:bodyPr/>
        <a:lstStyle/>
        <a:p>
          <a:endParaRPr lang="da-DK"/>
        </a:p>
      </dgm:t>
    </dgm:pt>
    <dgm:pt modelId="{BB29B5B8-BFD5-4F8B-AD8E-D3CF57A45F64}">
      <dgm:prSet custT="1"/>
      <dgm:spPr>
        <a:solidFill>
          <a:srgbClr val="0057A3"/>
        </a:solidFill>
      </dgm:spPr>
      <dgm:t>
        <a:bodyPr anchor="t"/>
        <a:lstStyle/>
        <a:p>
          <a:r>
            <a:rPr lang="da-DK" sz="1600" b="1" dirty="0">
              <a:latin typeface="Roboto" panose="02000000000000000000" pitchFamily="2" charset="0"/>
              <a:ea typeface="Roboto" panose="02000000000000000000" pitchFamily="2" charset="0"/>
            </a:rPr>
            <a:t>Juli 2024</a:t>
          </a:r>
        </a:p>
        <a:p>
          <a:r>
            <a:rPr lang="da-DK" sz="1600" dirty="0">
              <a:latin typeface="Roboto" panose="02000000000000000000" pitchFamily="2" charset="0"/>
              <a:ea typeface="Roboto" panose="02000000000000000000" pitchFamily="2" charset="0"/>
            </a:rPr>
            <a:t>Projektering og udbud af produktionsanlæg og anlægsarbejde </a:t>
          </a:r>
        </a:p>
      </dgm:t>
    </dgm:pt>
    <dgm:pt modelId="{5B4245A8-19BB-4809-A9FC-FF74814B8EA6}" type="parTrans" cxnId="{DD11EAC2-85FB-4B5A-AB47-303D856FE12A}">
      <dgm:prSet/>
      <dgm:spPr/>
      <dgm:t>
        <a:bodyPr/>
        <a:lstStyle/>
        <a:p>
          <a:endParaRPr lang="da-DK"/>
        </a:p>
      </dgm:t>
    </dgm:pt>
    <dgm:pt modelId="{4C98FCA0-0E15-4EF9-965A-918E684B1F34}" type="sibTrans" cxnId="{DD11EAC2-85FB-4B5A-AB47-303D856FE12A}">
      <dgm:prSet/>
      <dgm:spPr>
        <a:solidFill>
          <a:srgbClr val="2FAC66"/>
        </a:solidFill>
      </dgm:spPr>
      <dgm:t>
        <a:bodyPr/>
        <a:lstStyle/>
        <a:p>
          <a:endParaRPr lang="da-DK"/>
        </a:p>
      </dgm:t>
    </dgm:pt>
    <dgm:pt modelId="{52C94E18-432C-4612-AEAF-463794F2A66F}" type="pres">
      <dgm:prSet presAssocID="{DE5028D5-DBFA-465E-B105-44A5FD8978BE}" presName="Name0" presStyleCnt="0">
        <dgm:presLayoutVars>
          <dgm:dir/>
          <dgm:resizeHandles/>
        </dgm:presLayoutVars>
      </dgm:prSet>
      <dgm:spPr/>
    </dgm:pt>
    <dgm:pt modelId="{CD9ED735-0C84-4B87-8228-F2427B80FB8C}" type="pres">
      <dgm:prSet presAssocID="{56FBB3D9-A091-49CA-B433-F13CF387ED52}" presName="compNode" presStyleCnt="0"/>
      <dgm:spPr/>
    </dgm:pt>
    <dgm:pt modelId="{52C0818C-23C4-4C3A-8930-FA496A6A1166}" type="pres">
      <dgm:prSet presAssocID="{56FBB3D9-A091-49CA-B433-F13CF387ED52}" presName="dummyConnPt" presStyleCnt="0"/>
      <dgm:spPr/>
    </dgm:pt>
    <dgm:pt modelId="{F89D7C1F-CAB4-4D47-A7BA-2FB846645D27}" type="pres">
      <dgm:prSet presAssocID="{56FBB3D9-A091-49CA-B433-F13CF387ED52}" presName="node" presStyleLbl="node1" presStyleIdx="0" presStyleCnt="10">
        <dgm:presLayoutVars>
          <dgm:bulletEnabled val="1"/>
        </dgm:presLayoutVars>
      </dgm:prSet>
      <dgm:spPr/>
    </dgm:pt>
    <dgm:pt modelId="{E0D60067-56B1-4D57-8485-ADE35A75FE52}" type="pres">
      <dgm:prSet presAssocID="{A20231E0-C2E4-42DA-898B-9A0646785B8E}" presName="sibTrans" presStyleLbl="bgSibTrans2D1" presStyleIdx="0" presStyleCnt="9"/>
      <dgm:spPr/>
    </dgm:pt>
    <dgm:pt modelId="{28BEA688-5601-461A-8191-DC5A91176446}" type="pres">
      <dgm:prSet presAssocID="{50B8AB9D-6D2B-473C-838C-B6E4E30B3B85}" presName="compNode" presStyleCnt="0"/>
      <dgm:spPr/>
    </dgm:pt>
    <dgm:pt modelId="{CE8476C4-64B6-4A92-A960-DD2016910CC4}" type="pres">
      <dgm:prSet presAssocID="{50B8AB9D-6D2B-473C-838C-B6E4E30B3B85}" presName="dummyConnPt" presStyleCnt="0"/>
      <dgm:spPr/>
    </dgm:pt>
    <dgm:pt modelId="{83A927A9-FFB7-4262-A91E-C081F4CB2149}" type="pres">
      <dgm:prSet presAssocID="{50B8AB9D-6D2B-473C-838C-B6E4E30B3B85}" presName="node" presStyleLbl="node1" presStyleIdx="1" presStyleCnt="10">
        <dgm:presLayoutVars>
          <dgm:bulletEnabled val="1"/>
        </dgm:presLayoutVars>
      </dgm:prSet>
      <dgm:spPr/>
    </dgm:pt>
    <dgm:pt modelId="{CCBA9CDD-6141-438E-A510-9305AEBE353C}" type="pres">
      <dgm:prSet presAssocID="{2E4E5B4D-733C-45FA-9016-738957443EF9}" presName="sibTrans" presStyleLbl="bgSibTrans2D1" presStyleIdx="1" presStyleCnt="9"/>
      <dgm:spPr/>
    </dgm:pt>
    <dgm:pt modelId="{7220E31E-6933-45B8-B9E7-40A995295CE5}" type="pres">
      <dgm:prSet presAssocID="{9371C310-4247-4393-91AD-1D040CA1F2AF}" presName="compNode" presStyleCnt="0"/>
      <dgm:spPr/>
    </dgm:pt>
    <dgm:pt modelId="{8E9963BB-6758-412D-9816-FC7C0CB096AD}" type="pres">
      <dgm:prSet presAssocID="{9371C310-4247-4393-91AD-1D040CA1F2AF}" presName="dummyConnPt" presStyleCnt="0"/>
      <dgm:spPr/>
    </dgm:pt>
    <dgm:pt modelId="{2A0DF57B-A558-411E-BC9C-E054AA935C34}" type="pres">
      <dgm:prSet presAssocID="{9371C310-4247-4393-91AD-1D040CA1F2AF}" presName="node" presStyleLbl="node1" presStyleIdx="2" presStyleCnt="10">
        <dgm:presLayoutVars>
          <dgm:bulletEnabled val="1"/>
        </dgm:presLayoutVars>
      </dgm:prSet>
      <dgm:spPr/>
    </dgm:pt>
    <dgm:pt modelId="{AF0601CA-5935-4533-8499-9D5FE1283978}" type="pres">
      <dgm:prSet presAssocID="{79179CC9-95CE-45C2-8D1E-011F85421BE9}" presName="sibTrans" presStyleLbl="bgSibTrans2D1" presStyleIdx="2" presStyleCnt="9"/>
      <dgm:spPr/>
    </dgm:pt>
    <dgm:pt modelId="{B2AB5B50-50AE-4BB2-A487-84F1C1A6DC1E}" type="pres">
      <dgm:prSet presAssocID="{D26FF78E-3CCF-47C8-83B7-46F49E67DE43}" presName="compNode" presStyleCnt="0"/>
      <dgm:spPr/>
    </dgm:pt>
    <dgm:pt modelId="{2C28AB7C-6C20-4FBC-9226-3999222C5EED}" type="pres">
      <dgm:prSet presAssocID="{D26FF78E-3CCF-47C8-83B7-46F49E67DE43}" presName="dummyConnPt" presStyleCnt="0"/>
      <dgm:spPr/>
    </dgm:pt>
    <dgm:pt modelId="{E27BED33-00F6-4ABF-9863-A5E6EC20EF66}" type="pres">
      <dgm:prSet presAssocID="{D26FF78E-3CCF-47C8-83B7-46F49E67DE43}" presName="node" presStyleLbl="node1" presStyleIdx="3" presStyleCnt="10">
        <dgm:presLayoutVars>
          <dgm:bulletEnabled val="1"/>
        </dgm:presLayoutVars>
      </dgm:prSet>
      <dgm:spPr/>
    </dgm:pt>
    <dgm:pt modelId="{6371D964-C99C-4896-88B5-65202982CFC4}" type="pres">
      <dgm:prSet presAssocID="{B7F409D2-AADD-416C-B65C-DDE819CFFFFB}" presName="sibTrans" presStyleLbl="bgSibTrans2D1" presStyleIdx="3" presStyleCnt="9"/>
      <dgm:spPr/>
    </dgm:pt>
    <dgm:pt modelId="{B3000BD1-5DDE-4FD0-A5C9-570D0247178F}" type="pres">
      <dgm:prSet presAssocID="{BB29B5B8-BFD5-4F8B-AD8E-D3CF57A45F64}" presName="compNode" presStyleCnt="0"/>
      <dgm:spPr/>
    </dgm:pt>
    <dgm:pt modelId="{F070223E-4457-42E1-858E-1AD7A02EDB15}" type="pres">
      <dgm:prSet presAssocID="{BB29B5B8-BFD5-4F8B-AD8E-D3CF57A45F64}" presName="dummyConnPt" presStyleCnt="0"/>
      <dgm:spPr/>
    </dgm:pt>
    <dgm:pt modelId="{9ACCE143-C17B-418C-B143-613CE2B76EF6}" type="pres">
      <dgm:prSet presAssocID="{BB29B5B8-BFD5-4F8B-AD8E-D3CF57A45F64}" presName="node" presStyleLbl="node1" presStyleIdx="4" presStyleCnt="10">
        <dgm:presLayoutVars>
          <dgm:bulletEnabled val="1"/>
        </dgm:presLayoutVars>
      </dgm:prSet>
      <dgm:spPr/>
    </dgm:pt>
    <dgm:pt modelId="{D9897B6E-4213-48F5-B77D-4515D743EDFB}" type="pres">
      <dgm:prSet presAssocID="{4C98FCA0-0E15-4EF9-965A-918E684B1F34}" presName="sibTrans" presStyleLbl="bgSibTrans2D1" presStyleIdx="4" presStyleCnt="9"/>
      <dgm:spPr/>
    </dgm:pt>
    <dgm:pt modelId="{8F0BCEDF-135B-495B-BAB0-0074DB713B79}" type="pres">
      <dgm:prSet presAssocID="{291EEDBE-F78A-47BC-A77F-7A22466E2416}" presName="compNode" presStyleCnt="0"/>
      <dgm:spPr/>
    </dgm:pt>
    <dgm:pt modelId="{5530255E-39BF-4EEC-99AB-4C87F45D16BA}" type="pres">
      <dgm:prSet presAssocID="{291EEDBE-F78A-47BC-A77F-7A22466E2416}" presName="dummyConnPt" presStyleCnt="0"/>
      <dgm:spPr/>
    </dgm:pt>
    <dgm:pt modelId="{8A82360F-AA79-47A5-828C-43568BE46E71}" type="pres">
      <dgm:prSet presAssocID="{291EEDBE-F78A-47BC-A77F-7A22466E2416}" presName="node" presStyleLbl="node1" presStyleIdx="5" presStyleCnt="10">
        <dgm:presLayoutVars>
          <dgm:bulletEnabled val="1"/>
        </dgm:presLayoutVars>
      </dgm:prSet>
      <dgm:spPr/>
    </dgm:pt>
    <dgm:pt modelId="{E2B87BF8-C53E-458D-94FC-7B8E706BF20E}" type="pres">
      <dgm:prSet presAssocID="{030E1010-6D27-4BAC-A2DA-54FBC220B5EE}" presName="sibTrans" presStyleLbl="bgSibTrans2D1" presStyleIdx="5" presStyleCnt="9"/>
      <dgm:spPr/>
    </dgm:pt>
    <dgm:pt modelId="{2BB7BA5D-86D9-4B5E-8819-1F6F73FF14BF}" type="pres">
      <dgm:prSet presAssocID="{873859A0-C8B7-4DA3-8B83-BDFF6BC130C6}" presName="compNode" presStyleCnt="0"/>
      <dgm:spPr/>
    </dgm:pt>
    <dgm:pt modelId="{38591B74-DBC5-442C-8B39-CBB1CAE31727}" type="pres">
      <dgm:prSet presAssocID="{873859A0-C8B7-4DA3-8B83-BDFF6BC130C6}" presName="dummyConnPt" presStyleCnt="0"/>
      <dgm:spPr/>
    </dgm:pt>
    <dgm:pt modelId="{43C672CC-CB9A-424B-9502-C8784564D32F}" type="pres">
      <dgm:prSet presAssocID="{873859A0-C8B7-4DA3-8B83-BDFF6BC130C6}" presName="node" presStyleLbl="node1" presStyleIdx="6" presStyleCnt="10">
        <dgm:presLayoutVars>
          <dgm:bulletEnabled val="1"/>
        </dgm:presLayoutVars>
      </dgm:prSet>
      <dgm:spPr/>
    </dgm:pt>
    <dgm:pt modelId="{432CCECD-3006-4096-82AE-BB9B37E7EAD2}" type="pres">
      <dgm:prSet presAssocID="{2538E68B-7E56-4467-8656-DAA63BD03019}" presName="sibTrans" presStyleLbl="bgSibTrans2D1" presStyleIdx="6" presStyleCnt="9"/>
      <dgm:spPr/>
    </dgm:pt>
    <dgm:pt modelId="{E3FCD749-7AD4-4BAD-970A-0B66DCE38657}" type="pres">
      <dgm:prSet presAssocID="{1005C783-425D-4E5D-AE12-54C29A65FC94}" presName="compNode" presStyleCnt="0"/>
      <dgm:spPr/>
    </dgm:pt>
    <dgm:pt modelId="{D3A40650-1DD9-4C77-8E1B-CA86FEB3CDE7}" type="pres">
      <dgm:prSet presAssocID="{1005C783-425D-4E5D-AE12-54C29A65FC94}" presName="dummyConnPt" presStyleCnt="0"/>
      <dgm:spPr/>
    </dgm:pt>
    <dgm:pt modelId="{40547F5F-E989-4288-829E-A9A113FC1A49}" type="pres">
      <dgm:prSet presAssocID="{1005C783-425D-4E5D-AE12-54C29A65FC94}" presName="node" presStyleLbl="node1" presStyleIdx="7" presStyleCnt="10">
        <dgm:presLayoutVars>
          <dgm:bulletEnabled val="1"/>
        </dgm:presLayoutVars>
      </dgm:prSet>
      <dgm:spPr/>
    </dgm:pt>
    <dgm:pt modelId="{74ABEAFC-577C-4072-9812-E1C89BA44BB0}" type="pres">
      <dgm:prSet presAssocID="{4D2FA0B7-37A3-4B1B-A1A0-16FB50328778}" presName="sibTrans" presStyleLbl="bgSibTrans2D1" presStyleIdx="7" presStyleCnt="9"/>
      <dgm:spPr/>
    </dgm:pt>
    <dgm:pt modelId="{FEDD46EC-8767-469D-908F-68ED08AC6FD4}" type="pres">
      <dgm:prSet presAssocID="{34ABB029-F641-4DE9-823F-637F8A9EE853}" presName="compNode" presStyleCnt="0"/>
      <dgm:spPr/>
    </dgm:pt>
    <dgm:pt modelId="{3CC1961B-15BD-4541-8412-53D590671B3B}" type="pres">
      <dgm:prSet presAssocID="{34ABB029-F641-4DE9-823F-637F8A9EE853}" presName="dummyConnPt" presStyleCnt="0"/>
      <dgm:spPr/>
    </dgm:pt>
    <dgm:pt modelId="{4DE2BF3F-FF35-4B1F-9161-DA0461056B28}" type="pres">
      <dgm:prSet presAssocID="{34ABB029-F641-4DE9-823F-637F8A9EE853}" presName="node" presStyleLbl="node1" presStyleIdx="8" presStyleCnt="10">
        <dgm:presLayoutVars>
          <dgm:bulletEnabled val="1"/>
        </dgm:presLayoutVars>
      </dgm:prSet>
      <dgm:spPr/>
    </dgm:pt>
    <dgm:pt modelId="{3583504B-10A9-41EB-BA99-7AF026F0A6B6}" type="pres">
      <dgm:prSet presAssocID="{2A26078B-3BA7-4020-9ACC-A669DA91DF98}" presName="sibTrans" presStyleLbl="bgSibTrans2D1" presStyleIdx="8" presStyleCnt="9"/>
      <dgm:spPr/>
    </dgm:pt>
    <dgm:pt modelId="{02218457-F458-4EE4-9737-D9DBC1A74681}" type="pres">
      <dgm:prSet presAssocID="{FF416459-AF79-4639-91E0-9DD56C8DD0FC}" presName="compNode" presStyleCnt="0"/>
      <dgm:spPr/>
    </dgm:pt>
    <dgm:pt modelId="{7DCDD6D4-53EA-4FF4-9AAC-5BE3B0483864}" type="pres">
      <dgm:prSet presAssocID="{FF416459-AF79-4639-91E0-9DD56C8DD0FC}" presName="dummyConnPt" presStyleCnt="0"/>
      <dgm:spPr/>
    </dgm:pt>
    <dgm:pt modelId="{897462DF-A60B-483D-8AF2-E164A60F5081}" type="pres">
      <dgm:prSet presAssocID="{FF416459-AF79-4639-91E0-9DD56C8DD0FC}" presName="node" presStyleLbl="node1" presStyleIdx="9" presStyleCnt="10">
        <dgm:presLayoutVars>
          <dgm:bulletEnabled val="1"/>
        </dgm:presLayoutVars>
      </dgm:prSet>
      <dgm:spPr/>
    </dgm:pt>
  </dgm:ptLst>
  <dgm:cxnLst>
    <dgm:cxn modelId="{21EE1F0D-C46D-4ABB-A1BB-69A60A609F78}" srcId="{DE5028D5-DBFA-465E-B105-44A5FD8978BE}" destId="{34ABB029-F641-4DE9-823F-637F8A9EE853}" srcOrd="8" destOrd="0" parTransId="{006B60EF-D948-410C-8058-DE3B5F39D31E}" sibTransId="{2A26078B-3BA7-4020-9ACC-A669DA91DF98}"/>
    <dgm:cxn modelId="{07A17914-9BE6-4ADC-B8BC-662AB7CDAC4F}" srcId="{DE5028D5-DBFA-465E-B105-44A5FD8978BE}" destId="{50B8AB9D-6D2B-473C-838C-B6E4E30B3B85}" srcOrd="1" destOrd="0" parTransId="{4935C4F7-9046-454D-B655-594A72F563FB}" sibTransId="{2E4E5B4D-733C-45FA-9016-738957443EF9}"/>
    <dgm:cxn modelId="{012CB824-D23C-4156-B4D8-59170A3BF2D1}" type="presOf" srcId="{2E4E5B4D-733C-45FA-9016-738957443EF9}" destId="{CCBA9CDD-6141-438E-A510-9305AEBE353C}" srcOrd="0" destOrd="0" presId="urn:microsoft.com/office/officeart/2005/8/layout/bProcess4"/>
    <dgm:cxn modelId="{A0C9602A-50BE-4CC1-8974-F3B35F12BC8B}" type="presOf" srcId="{56FBB3D9-A091-49CA-B433-F13CF387ED52}" destId="{F89D7C1F-CAB4-4D47-A7BA-2FB846645D27}" srcOrd="0" destOrd="0" presId="urn:microsoft.com/office/officeart/2005/8/layout/bProcess4"/>
    <dgm:cxn modelId="{3A1C202E-4E06-4B3B-BC95-C62A59317E76}" srcId="{DE5028D5-DBFA-465E-B105-44A5FD8978BE}" destId="{56FBB3D9-A091-49CA-B433-F13CF387ED52}" srcOrd="0" destOrd="0" parTransId="{AE79FA3F-CF62-4A16-BF5A-53FECE0BAB27}" sibTransId="{A20231E0-C2E4-42DA-898B-9A0646785B8E}"/>
    <dgm:cxn modelId="{9DE79533-AA8F-4619-9668-ABCA8C7C260E}" type="presOf" srcId="{291EEDBE-F78A-47BC-A77F-7A22466E2416}" destId="{8A82360F-AA79-47A5-828C-43568BE46E71}" srcOrd="0" destOrd="0" presId="urn:microsoft.com/office/officeart/2005/8/layout/bProcess4"/>
    <dgm:cxn modelId="{A95C7E3C-6EA6-4D6C-BE96-C0CA79E2CAA0}" srcId="{DE5028D5-DBFA-465E-B105-44A5FD8978BE}" destId="{1005C783-425D-4E5D-AE12-54C29A65FC94}" srcOrd="7" destOrd="0" parTransId="{C0178644-FFBD-49FD-8507-832AF6141632}" sibTransId="{4D2FA0B7-37A3-4B1B-A1A0-16FB50328778}"/>
    <dgm:cxn modelId="{88AF3D5B-8C26-41F4-882D-50A624217388}" srcId="{DE5028D5-DBFA-465E-B105-44A5FD8978BE}" destId="{FF416459-AF79-4639-91E0-9DD56C8DD0FC}" srcOrd="9" destOrd="0" parTransId="{A7F0F325-15B9-4F4C-98C1-93177AE05E16}" sibTransId="{D30A8AD2-3E0A-4C14-B866-E87E3434CB97}"/>
    <dgm:cxn modelId="{60AAD248-0A1D-4BCD-A569-FE71FE8C50EC}" type="presOf" srcId="{030E1010-6D27-4BAC-A2DA-54FBC220B5EE}" destId="{E2B87BF8-C53E-458D-94FC-7B8E706BF20E}" srcOrd="0" destOrd="0" presId="urn:microsoft.com/office/officeart/2005/8/layout/bProcess4"/>
    <dgm:cxn modelId="{9FC2106D-1CBC-4405-9507-89D62515B7CD}" srcId="{DE5028D5-DBFA-465E-B105-44A5FD8978BE}" destId="{D26FF78E-3CCF-47C8-83B7-46F49E67DE43}" srcOrd="3" destOrd="0" parTransId="{8E1C6DB7-4C35-4A3E-9A49-676A30C634D8}" sibTransId="{B7F409D2-AADD-416C-B65C-DDE819CFFFFB}"/>
    <dgm:cxn modelId="{D2A8EF4E-E5E2-48C5-A0CA-6F99D02763C7}" type="presOf" srcId="{4D2FA0B7-37A3-4B1B-A1A0-16FB50328778}" destId="{74ABEAFC-577C-4072-9812-E1C89BA44BB0}" srcOrd="0" destOrd="0" presId="urn:microsoft.com/office/officeart/2005/8/layout/bProcess4"/>
    <dgm:cxn modelId="{5AA63F6F-0B55-4347-A976-F52BE32CCCD4}" srcId="{DE5028D5-DBFA-465E-B105-44A5FD8978BE}" destId="{291EEDBE-F78A-47BC-A77F-7A22466E2416}" srcOrd="5" destOrd="0" parTransId="{021B2F61-8436-44FF-81D9-ADA4A775EE64}" sibTransId="{030E1010-6D27-4BAC-A2DA-54FBC220B5EE}"/>
    <dgm:cxn modelId="{2826EA75-389F-48A7-A16E-DFF2C828CE4A}" type="presOf" srcId="{34ABB029-F641-4DE9-823F-637F8A9EE853}" destId="{4DE2BF3F-FF35-4B1F-9161-DA0461056B28}" srcOrd="0" destOrd="0" presId="urn:microsoft.com/office/officeart/2005/8/layout/bProcess4"/>
    <dgm:cxn modelId="{DF710D76-3D26-462F-98A9-9AAD982D9EEA}" srcId="{DE5028D5-DBFA-465E-B105-44A5FD8978BE}" destId="{9371C310-4247-4393-91AD-1D040CA1F2AF}" srcOrd="2" destOrd="0" parTransId="{682EE2CA-5431-43A3-8F5B-A444BB41E3E6}" sibTransId="{79179CC9-95CE-45C2-8D1E-011F85421BE9}"/>
    <dgm:cxn modelId="{6C493179-A50D-4A39-9079-1B0ED2C9C378}" type="presOf" srcId="{A20231E0-C2E4-42DA-898B-9A0646785B8E}" destId="{E0D60067-56B1-4D57-8485-ADE35A75FE52}" srcOrd="0" destOrd="0" presId="urn:microsoft.com/office/officeart/2005/8/layout/bProcess4"/>
    <dgm:cxn modelId="{E8DEE182-0494-4B23-BA92-7B947D789DB0}" type="presOf" srcId="{79179CC9-95CE-45C2-8D1E-011F85421BE9}" destId="{AF0601CA-5935-4533-8499-9D5FE1283978}" srcOrd="0" destOrd="0" presId="urn:microsoft.com/office/officeart/2005/8/layout/bProcess4"/>
    <dgm:cxn modelId="{2DDF8C83-C19D-4401-9C63-C740D44B28E5}" type="presOf" srcId="{DE5028D5-DBFA-465E-B105-44A5FD8978BE}" destId="{52C94E18-432C-4612-AEAF-463794F2A66F}" srcOrd="0" destOrd="0" presId="urn:microsoft.com/office/officeart/2005/8/layout/bProcess4"/>
    <dgm:cxn modelId="{33BE7B87-A43B-4D46-A4F1-C7F02E5080E6}" type="presOf" srcId="{BB29B5B8-BFD5-4F8B-AD8E-D3CF57A45F64}" destId="{9ACCE143-C17B-418C-B143-613CE2B76EF6}" srcOrd="0" destOrd="0" presId="urn:microsoft.com/office/officeart/2005/8/layout/bProcess4"/>
    <dgm:cxn modelId="{13D33D8C-5E65-492C-BE46-A89327CDA689}" type="presOf" srcId="{B7F409D2-AADD-416C-B65C-DDE819CFFFFB}" destId="{6371D964-C99C-4896-88B5-65202982CFC4}" srcOrd="0" destOrd="0" presId="urn:microsoft.com/office/officeart/2005/8/layout/bProcess4"/>
    <dgm:cxn modelId="{8523788E-0F1C-4B46-A61D-CA10D04F555D}" type="presOf" srcId="{9371C310-4247-4393-91AD-1D040CA1F2AF}" destId="{2A0DF57B-A558-411E-BC9C-E054AA935C34}" srcOrd="0" destOrd="0" presId="urn:microsoft.com/office/officeart/2005/8/layout/bProcess4"/>
    <dgm:cxn modelId="{33C8D794-8240-4979-9A54-35CAA30DD5C3}" type="presOf" srcId="{4C98FCA0-0E15-4EF9-965A-918E684B1F34}" destId="{D9897B6E-4213-48F5-B77D-4515D743EDFB}" srcOrd="0" destOrd="0" presId="urn:microsoft.com/office/officeart/2005/8/layout/bProcess4"/>
    <dgm:cxn modelId="{605A6C9D-E2A9-47A3-BD98-2F3881E18860}" type="presOf" srcId="{50B8AB9D-6D2B-473C-838C-B6E4E30B3B85}" destId="{83A927A9-FFB7-4262-A91E-C081F4CB2149}" srcOrd="0" destOrd="0" presId="urn:microsoft.com/office/officeart/2005/8/layout/bProcess4"/>
    <dgm:cxn modelId="{9DD255C2-C9AD-4AF9-9768-D215C63090C1}" type="presOf" srcId="{2A26078B-3BA7-4020-9ACC-A669DA91DF98}" destId="{3583504B-10A9-41EB-BA99-7AF026F0A6B6}" srcOrd="0" destOrd="0" presId="urn:microsoft.com/office/officeart/2005/8/layout/bProcess4"/>
    <dgm:cxn modelId="{DD11EAC2-85FB-4B5A-AB47-303D856FE12A}" srcId="{DE5028D5-DBFA-465E-B105-44A5FD8978BE}" destId="{BB29B5B8-BFD5-4F8B-AD8E-D3CF57A45F64}" srcOrd="4" destOrd="0" parTransId="{5B4245A8-19BB-4809-A9FC-FF74814B8EA6}" sibTransId="{4C98FCA0-0E15-4EF9-965A-918E684B1F34}"/>
    <dgm:cxn modelId="{256C72CB-7FE5-435C-967F-AA29E212CF4D}" type="presOf" srcId="{FF416459-AF79-4639-91E0-9DD56C8DD0FC}" destId="{897462DF-A60B-483D-8AF2-E164A60F5081}" srcOrd="0" destOrd="0" presId="urn:microsoft.com/office/officeart/2005/8/layout/bProcess4"/>
    <dgm:cxn modelId="{A5561FE2-5982-4C73-93E3-8F818F44E4E5}" type="presOf" srcId="{D26FF78E-3CCF-47C8-83B7-46F49E67DE43}" destId="{E27BED33-00F6-4ABF-9863-A5E6EC20EF66}" srcOrd="0" destOrd="0" presId="urn:microsoft.com/office/officeart/2005/8/layout/bProcess4"/>
    <dgm:cxn modelId="{CAD05EE5-91FA-4F6E-B16B-9961E64A1E74}" type="presOf" srcId="{2538E68B-7E56-4467-8656-DAA63BD03019}" destId="{432CCECD-3006-4096-82AE-BB9B37E7EAD2}" srcOrd="0" destOrd="0" presId="urn:microsoft.com/office/officeart/2005/8/layout/bProcess4"/>
    <dgm:cxn modelId="{B0E4D0EF-79A0-46C4-ABEF-D9D64FAB756C}" type="presOf" srcId="{873859A0-C8B7-4DA3-8B83-BDFF6BC130C6}" destId="{43C672CC-CB9A-424B-9502-C8784564D32F}" srcOrd="0" destOrd="0" presId="urn:microsoft.com/office/officeart/2005/8/layout/bProcess4"/>
    <dgm:cxn modelId="{2CFA8CFC-FCB7-44CF-9AD5-4860575398C7}" type="presOf" srcId="{1005C783-425D-4E5D-AE12-54C29A65FC94}" destId="{40547F5F-E989-4288-829E-A9A113FC1A49}" srcOrd="0" destOrd="0" presId="urn:microsoft.com/office/officeart/2005/8/layout/bProcess4"/>
    <dgm:cxn modelId="{F7043AFD-417A-413E-A00F-EAA759944493}" srcId="{DE5028D5-DBFA-465E-B105-44A5FD8978BE}" destId="{873859A0-C8B7-4DA3-8B83-BDFF6BC130C6}" srcOrd="6" destOrd="0" parTransId="{BEEEEF4C-5526-47BE-97A9-BC56BA72926A}" sibTransId="{2538E68B-7E56-4467-8656-DAA63BD03019}"/>
    <dgm:cxn modelId="{E12F8C26-860C-4192-8EB9-103DDF8BB402}" type="presParOf" srcId="{52C94E18-432C-4612-AEAF-463794F2A66F}" destId="{CD9ED735-0C84-4B87-8228-F2427B80FB8C}" srcOrd="0" destOrd="0" presId="urn:microsoft.com/office/officeart/2005/8/layout/bProcess4"/>
    <dgm:cxn modelId="{662D1B57-52C6-4499-A4E0-6012F0EAA696}" type="presParOf" srcId="{CD9ED735-0C84-4B87-8228-F2427B80FB8C}" destId="{52C0818C-23C4-4C3A-8930-FA496A6A1166}" srcOrd="0" destOrd="0" presId="urn:microsoft.com/office/officeart/2005/8/layout/bProcess4"/>
    <dgm:cxn modelId="{B657D72F-87D1-421A-B702-F0511A06DF96}" type="presParOf" srcId="{CD9ED735-0C84-4B87-8228-F2427B80FB8C}" destId="{F89D7C1F-CAB4-4D47-A7BA-2FB846645D27}" srcOrd="1" destOrd="0" presId="urn:microsoft.com/office/officeart/2005/8/layout/bProcess4"/>
    <dgm:cxn modelId="{B0D4BE52-CDFC-418A-8109-A4694F8C9114}" type="presParOf" srcId="{52C94E18-432C-4612-AEAF-463794F2A66F}" destId="{E0D60067-56B1-4D57-8485-ADE35A75FE52}" srcOrd="1" destOrd="0" presId="urn:microsoft.com/office/officeart/2005/8/layout/bProcess4"/>
    <dgm:cxn modelId="{938ECD0E-6875-43E7-8F51-07887B89DF70}" type="presParOf" srcId="{52C94E18-432C-4612-AEAF-463794F2A66F}" destId="{28BEA688-5601-461A-8191-DC5A91176446}" srcOrd="2" destOrd="0" presId="urn:microsoft.com/office/officeart/2005/8/layout/bProcess4"/>
    <dgm:cxn modelId="{4AFA1208-7F09-4680-801C-60F448D6BB0A}" type="presParOf" srcId="{28BEA688-5601-461A-8191-DC5A91176446}" destId="{CE8476C4-64B6-4A92-A960-DD2016910CC4}" srcOrd="0" destOrd="0" presId="urn:microsoft.com/office/officeart/2005/8/layout/bProcess4"/>
    <dgm:cxn modelId="{2CAF36F8-0FF4-4580-B103-59C950F90BD2}" type="presParOf" srcId="{28BEA688-5601-461A-8191-DC5A91176446}" destId="{83A927A9-FFB7-4262-A91E-C081F4CB2149}" srcOrd="1" destOrd="0" presId="urn:microsoft.com/office/officeart/2005/8/layout/bProcess4"/>
    <dgm:cxn modelId="{2B2810B1-E35E-48A6-BC07-BA5F52879E23}" type="presParOf" srcId="{52C94E18-432C-4612-AEAF-463794F2A66F}" destId="{CCBA9CDD-6141-438E-A510-9305AEBE353C}" srcOrd="3" destOrd="0" presId="urn:microsoft.com/office/officeart/2005/8/layout/bProcess4"/>
    <dgm:cxn modelId="{2DB0B626-FD6E-48AA-B905-A3CEE1C621EA}" type="presParOf" srcId="{52C94E18-432C-4612-AEAF-463794F2A66F}" destId="{7220E31E-6933-45B8-B9E7-40A995295CE5}" srcOrd="4" destOrd="0" presId="urn:microsoft.com/office/officeart/2005/8/layout/bProcess4"/>
    <dgm:cxn modelId="{0DBEF554-F1EB-4BC1-AF99-F9FE34BB57A9}" type="presParOf" srcId="{7220E31E-6933-45B8-B9E7-40A995295CE5}" destId="{8E9963BB-6758-412D-9816-FC7C0CB096AD}" srcOrd="0" destOrd="0" presId="urn:microsoft.com/office/officeart/2005/8/layout/bProcess4"/>
    <dgm:cxn modelId="{34692954-8BB6-432A-AA36-31A4BBDA220D}" type="presParOf" srcId="{7220E31E-6933-45B8-B9E7-40A995295CE5}" destId="{2A0DF57B-A558-411E-BC9C-E054AA935C34}" srcOrd="1" destOrd="0" presId="urn:microsoft.com/office/officeart/2005/8/layout/bProcess4"/>
    <dgm:cxn modelId="{4BDF5570-136D-414E-B02B-C0D15964EB3A}" type="presParOf" srcId="{52C94E18-432C-4612-AEAF-463794F2A66F}" destId="{AF0601CA-5935-4533-8499-9D5FE1283978}" srcOrd="5" destOrd="0" presId="urn:microsoft.com/office/officeart/2005/8/layout/bProcess4"/>
    <dgm:cxn modelId="{623BDA6F-44A8-4F1F-85E6-C8AAD53CDC12}" type="presParOf" srcId="{52C94E18-432C-4612-AEAF-463794F2A66F}" destId="{B2AB5B50-50AE-4BB2-A487-84F1C1A6DC1E}" srcOrd="6" destOrd="0" presId="urn:microsoft.com/office/officeart/2005/8/layout/bProcess4"/>
    <dgm:cxn modelId="{0CEFD41D-6DC0-4BBC-B066-002B09BB7697}" type="presParOf" srcId="{B2AB5B50-50AE-4BB2-A487-84F1C1A6DC1E}" destId="{2C28AB7C-6C20-4FBC-9226-3999222C5EED}" srcOrd="0" destOrd="0" presId="urn:microsoft.com/office/officeart/2005/8/layout/bProcess4"/>
    <dgm:cxn modelId="{AEB7B001-117C-47FF-89DC-045CA7A79B74}" type="presParOf" srcId="{B2AB5B50-50AE-4BB2-A487-84F1C1A6DC1E}" destId="{E27BED33-00F6-4ABF-9863-A5E6EC20EF66}" srcOrd="1" destOrd="0" presId="urn:microsoft.com/office/officeart/2005/8/layout/bProcess4"/>
    <dgm:cxn modelId="{DF5137B3-9F7C-411B-9D3D-676A784DF607}" type="presParOf" srcId="{52C94E18-432C-4612-AEAF-463794F2A66F}" destId="{6371D964-C99C-4896-88B5-65202982CFC4}" srcOrd="7" destOrd="0" presId="urn:microsoft.com/office/officeart/2005/8/layout/bProcess4"/>
    <dgm:cxn modelId="{5DB9D892-6C74-43C0-85D8-14711795DEFB}" type="presParOf" srcId="{52C94E18-432C-4612-AEAF-463794F2A66F}" destId="{B3000BD1-5DDE-4FD0-A5C9-570D0247178F}" srcOrd="8" destOrd="0" presId="urn:microsoft.com/office/officeart/2005/8/layout/bProcess4"/>
    <dgm:cxn modelId="{1B26B910-44DE-496F-A4D9-A803C51D615D}" type="presParOf" srcId="{B3000BD1-5DDE-4FD0-A5C9-570D0247178F}" destId="{F070223E-4457-42E1-858E-1AD7A02EDB15}" srcOrd="0" destOrd="0" presId="urn:microsoft.com/office/officeart/2005/8/layout/bProcess4"/>
    <dgm:cxn modelId="{2106EB26-DB6C-4C43-9FE3-6F537519B475}" type="presParOf" srcId="{B3000BD1-5DDE-4FD0-A5C9-570D0247178F}" destId="{9ACCE143-C17B-418C-B143-613CE2B76EF6}" srcOrd="1" destOrd="0" presId="urn:microsoft.com/office/officeart/2005/8/layout/bProcess4"/>
    <dgm:cxn modelId="{E25FE320-B2FE-4CBD-BB9F-EFBAE6536A6A}" type="presParOf" srcId="{52C94E18-432C-4612-AEAF-463794F2A66F}" destId="{D9897B6E-4213-48F5-B77D-4515D743EDFB}" srcOrd="9" destOrd="0" presId="urn:microsoft.com/office/officeart/2005/8/layout/bProcess4"/>
    <dgm:cxn modelId="{CE947286-380E-4D19-98E0-A4C090AB1136}" type="presParOf" srcId="{52C94E18-432C-4612-AEAF-463794F2A66F}" destId="{8F0BCEDF-135B-495B-BAB0-0074DB713B79}" srcOrd="10" destOrd="0" presId="urn:microsoft.com/office/officeart/2005/8/layout/bProcess4"/>
    <dgm:cxn modelId="{48E291A9-06AA-4BFA-81F3-9EAB5A10F313}" type="presParOf" srcId="{8F0BCEDF-135B-495B-BAB0-0074DB713B79}" destId="{5530255E-39BF-4EEC-99AB-4C87F45D16BA}" srcOrd="0" destOrd="0" presId="urn:microsoft.com/office/officeart/2005/8/layout/bProcess4"/>
    <dgm:cxn modelId="{A44993BF-396D-4290-8C47-92FB48075236}" type="presParOf" srcId="{8F0BCEDF-135B-495B-BAB0-0074DB713B79}" destId="{8A82360F-AA79-47A5-828C-43568BE46E71}" srcOrd="1" destOrd="0" presId="urn:microsoft.com/office/officeart/2005/8/layout/bProcess4"/>
    <dgm:cxn modelId="{03A1AAAF-8AC0-456D-9514-1A772BA9A886}" type="presParOf" srcId="{52C94E18-432C-4612-AEAF-463794F2A66F}" destId="{E2B87BF8-C53E-458D-94FC-7B8E706BF20E}" srcOrd="11" destOrd="0" presId="urn:microsoft.com/office/officeart/2005/8/layout/bProcess4"/>
    <dgm:cxn modelId="{FE4A7587-EC79-44AB-9C26-AF7C9C763929}" type="presParOf" srcId="{52C94E18-432C-4612-AEAF-463794F2A66F}" destId="{2BB7BA5D-86D9-4B5E-8819-1F6F73FF14BF}" srcOrd="12" destOrd="0" presId="urn:microsoft.com/office/officeart/2005/8/layout/bProcess4"/>
    <dgm:cxn modelId="{0BCE4C59-2CFA-4B14-90FC-8519C8D29391}" type="presParOf" srcId="{2BB7BA5D-86D9-4B5E-8819-1F6F73FF14BF}" destId="{38591B74-DBC5-442C-8B39-CBB1CAE31727}" srcOrd="0" destOrd="0" presId="urn:microsoft.com/office/officeart/2005/8/layout/bProcess4"/>
    <dgm:cxn modelId="{B7A4779F-F99C-4BF3-84CD-306EF56B4C25}" type="presParOf" srcId="{2BB7BA5D-86D9-4B5E-8819-1F6F73FF14BF}" destId="{43C672CC-CB9A-424B-9502-C8784564D32F}" srcOrd="1" destOrd="0" presId="urn:microsoft.com/office/officeart/2005/8/layout/bProcess4"/>
    <dgm:cxn modelId="{3D61C2AD-898E-42D0-88C3-4798F9518032}" type="presParOf" srcId="{52C94E18-432C-4612-AEAF-463794F2A66F}" destId="{432CCECD-3006-4096-82AE-BB9B37E7EAD2}" srcOrd="13" destOrd="0" presId="urn:microsoft.com/office/officeart/2005/8/layout/bProcess4"/>
    <dgm:cxn modelId="{AC1764DB-2466-48C8-B869-C976B0EC6B40}" type="presParOf" srcId="{52C94E18-432C-4612-AEAF-463794F2A66F}" destId="{E3FCD749-7AD4-4BAD-970A-0B66DCE38657}" srcOrd="14" destOrd="0" presId="urn:microsoft.com/office/officeart/2005/8/layout/bProcess4"/>
    <dgm:cxn modelId="{630F58B3-5877-4B61-A076-9342C7167C01}" type="presParOf" srcId="{E3FCD749-7AD4-4BAD-970A-0B66DCE38657}" destId="{D3A40650-1DD9-4C77-8E1B-CA86FEB3CDE7}" srcOrd="0" destOrd="0" presId="urn:microsoft.com/office/officeart/2005/8/layout/bProcess4"/>
    <dgm:cxn modelId="{33C8FD79-D076-4302-A336-A9EC5D94574A}" type="presParOf" srcId="{E3FCD749-7AD4-4BAD-970A-0B66DCE38657}" destId="{40547F5F-E989-4288-829E-A9A113FC1A49}" srcOrd="1" destOrd="0" presId="urn:microsoft.com/office/officeart/2005/8/layout/bProcess4"/>
    <dgm:cxn modelId="{88A6C300-2B42-4A78-A77E-0E4BB8A00A07}" type="presParOf" srcId="{52C94E18-432C-4612-AEAF-463794F2A66F}" destId="{74ABEAFC-577C-4072-9812-E1C89BA44BB0}" srcOrd="15" destOrd="0" presId="urn:microsoft.com/office/officeart/2005/8/layout/bProcess4"/>
    <dgm:cxn modelId="{25398458-58F8-4457-8B1F-95C73D4937AB}" type="presParOf" srcId="{52C94E18-432C-4612-AEAF-463794F2A66F}" destId="{FEDD46EC-8767-469D-908F-68ED08AC6FD4}" srcOrd="16" destOrd="0" presId="urn:microsoft.com/office/officeart/2005/8/layout/bProcess4"/>
    <dgm:cxn modelId="{159AFAFF-3BD2-41A4-8455-7A0CF29495F3}" type="presParOf" srcId="{FEDD46EC-8767-469D-908F-68ED08AC6FD4}" destId="{3CC1961B-15BD-4541-8412-53D590671B3B}" srcOrd="0" destOrd="0" presId="urn:microsoft.com/office/officeart/2005/8/layout/bProcess4"/>
    <dgm:cxn modelId="{44AE53F5-AE0C-4365-8D5D-6E98C1DAAA70}" type="presParOf" srcId="{FEDD46EC-8767-469D-908F-68ED08AC6FD4}" destId="{4DE2BF3F-FF35-4B1F-9161-DA0461056B28}" srcOrd="1" destOrd="0" presId="urn:microsoft.com/office/officeart/2005/8/layout/bProcess4"/>
    <dgm:cxn modelId="{5A5A0B24-6295-413A-B675-2432B4B8A6CB}" type="presParOf" srcId="{52C94E18-432C-4612-AEAF-463794F2A66F}" destId="{3583504B-10A9-41EB-BA99-7AF026F0A6B6}" srcOrd="17" destOrd="0" presId="urn:microsoft.com/office/officeart/2005/8/layout/bProcess4"/>
    <dgm:cxn modelId="{A95D0277-CC4F-4B36-9E0F-6383FC34EB7D}" type="presParOf" srcId="{52C94E18-432C-4612-AEAF-463794F2A66F}" destId="{02218457-F458-4EE4-9737-D9DBC1A74681}" srcOrd="18" destOrd="0" presId="urn:microsoft.com/office/officeart/2005/8/layout/bProcess4"/>
    <dgm:cxn modelId="{28089C66-5887-472B-B954-889AD74900CB}" type="presParOf" srcId="{02218457-F458-4EE4-9737-D9DBC1A74681}" destId="{7DCDD6D4-53EA-4FF4-9AAC-5BE3B0483864}" srcOrd="0" destOrd="0" presId="urn:microsoft.com/office/officeart/2005/8/layout/bProcess4"/>
    <dgm:cxn modelId="{2C88259D-7B0A-41BC-B2DF-1734A7920EA9}" type="presParOf" srcId="{02218457-F458-4EE4-9737-D9DBC1A74681}" destId="{897462DF-A60B-483D-8AF2-E164A60F5081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D60067-56B1-4D57-8485-ADE35A75FE52}">
      <dsp:nvSpPr>
        <dsp:cNvPr id="0" name=""/>
        <dsp:cNvSpPr/>
      </dsp:nvSpPr>
      <dsp:spPr>
        <a:xfrm rot="5400000">
          <a:off x="699643" y="1035014"/>
          <a:ext cx="1615768" cy="194821"/>
        </a:xfrm>
        <a:prstGeom prst="rect">
          <a:avLst/>
        </a:prstGeom>
        <a:solidFill>
          <a:srgbClr val="2FAC6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9D7C1F-CAB4-4D47-A7BA-2FB846645D27}">
      <dsp:nvSpPr>
        <dsp:cNvPr id="0" name=""/>
        <dsp:cNvSpPr/>
      </dsp:nvSpPr>
      <dsp:spPr>
        <a:xfrm>
          <a:off x="1070719" y="2918"/>
          <a:ext cx="2164682" cy="1298809"/>
        </a:xfrm>
        <a:prstGeom prst="roundRect">
          <a:avLst>
            <a:gd name="adj" fmla="val 10000"/>
          </a:avLst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>
              <a:latin typeface="Roboto" panose="02000000000000000000" pitchFamily="2" charset="0"/>
              <a:ea typeface="Roboto" panose="02000000000000000000" pitchFamily="2" charset="0"/>
            </a:rPr>
            <a:t>Efterår 2023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>
              <a:latin typeface="Roboto" panose="02000000000000000000" pitchFamily="2" charset="0"/>
              <a:ea typeface="Roboto" panose="02000000000000000000" pitchFamily="2" charset="0"/>
            </a:rPr>
            <a:t>Etablering af selvstændigt fjernvarmeselskab under AffaldPlus</a:t>
          </a:r>
        </a:p>
      </dsp:txBody>
      <dsp:txXfrm>
        <a:off x="1108760" y="40959"/>
        <a:ext cx="2088600" cy="1222727"/>
      </dsp:txXfrm>
    </dsp:sp>
    <dsp:sp modelId="{CCBA9CDD-6141-438E-A510-9305AEBE353C}">
      <dsp:nvSpPr>
        <dsp:cNvPr id="0" name=""/>
        <dsp:cNvSpPr/>
      </dsp:nvSpPr>
      <dsp:spPr>
        <a:xfrm rot="5400000">
          <a:off x="699643" y="2658527"/>
          <a:ext cx="1615768" cy="194821"/>
        </a:xfrm>
        <a:prstGeom prst="rect">
          <a:avLst/>
        </a:prstGeom>
        <a:solidFill>
          <a:srgbClr val="2FAC6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A927A9-FFB7-4262-A91E-C081F4CB2149}">
      <dsp:nvSpPr>
        <dsp:cNvPr id="0" name=""/>
        <dsp:cNvSpPr/>
      </dsp:nvSpPr>
      <dsp:spPr>
        <a:xfrm>
          <a:off x="1070719" y="1626431"/>
          <a:ext cx="2164682" cy="1298809"/>
        </a:xfrm>
        <a:prstGeom prst="roundRect">
          <a:avLst>
            <a:gd name="adj" fmla="val 10000"/>
          </a:avLst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>
              <a:latin typeface="Roboto" panose="02000000000000000000" pitchFamily="2" charset="0"/>
              <a:ea typeface="Roboto" panose="02000000000000000000" pitchFamily="2" charset="0"/>
            </a:rPr>
            <a:t>Primo 2024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>
              <a:latin typeface="Roboto" panose="02000000000000000000" pitchFamily="2" charset="0"/>
              <a:ea typeface="Roboto" panose="02000000000000000000" pitchFamily="2" charset="0"/>
            </a:rPr>
            <a:t>Næstved byråd behandler kommunegaranti til projektøkonomien</a:t>
          </a:r>
        </a:p>
      </dsp:txBody>
      <dsp:txXfrm>
        <a:off x="1108760" y="1664472"/>
        <a:ext cx="2088600" cy="1222727"/>
      </dsp:txXfrm>
    </dsp:sp>
    <dsp:sp modelId="{AF0601CA-5935-4533-8499-9D5FE1283978}">
      <dsp:nvSpPr>
        <dsp:cNvPr id="0" name=""/>
        <dsp:cNvSpPr/>
      </dsp:nvSpPr>
      <dsp:spPr>
        <a:xfrm rot="5400000">
          <a:off x="699643" y="4282039"/>
          <a:ext cx="1615768" cy="194821"/>
        </a:xfrm>
        <a:prstGeom prst="rect">
          <a:avLst/>
        </a:prstGeom>
        <a:solidFill>
          <a:srgbClr val="2FAC6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0DF57B-A558-411E-BC9C-E054AA935C34}">
      <dsp:nvSpPr>
        <dsp:cNvPr id="0" name=""/>
        <dsp:cNvSpPr/>
      </dsp:nvSpPr>
      <dsp:spPr>
        <a:xfrm>
          <a:off x="1070719" y="3249943"/>
          <a:ext cx="2164682" cy="1298809"/>
        </a:xfrm>
        <a:prstGeom prst="roundRect">
          <a:avLst>
            <a:gd name="adj" fmla="val 10000"/>
          </a:avLst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>
              <a:latin typeface="Roboto" panose="02000000000000000000" pitchFamily="2" charset="0"/>
              <a:ea typeface="Roboto" panose="02000000000000000000" pitchFamily="2" charset="0"/>
            </a:rPr>
            <a:t>Maj 2024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>
              <a:latin typeface="Roboto" panose="02000000000000000000" pitchFamily="2" charset="0"/>
              <a:ea typeface="Roboto" panose="02000000000000000000" pitchFamily="2" charset="0"/>
            </a:rPr>
            <a:t>Projektforslag sendes til varme-planmyndigheden (Næstved Kommune)</a:t>
          </a:r>
        </a:p>
      </dsp:txBody>
      <dsp:txXfrm>
        <a:off x="1108760" y="3287984"/>
        <a:ext cx="2088600" cy="1222727"/>
      </dsp:txXfrm>
    </dsp:sp>
    <dsp:sp modelId="{6371D964-C99C-4896-88B5-65202982CFC4}">
      <dsp:nvSpPr>
        <dsp:cNvPr id="0" name=""/>
        <dsp:cNvSpPr/>
      </dsp:nvSpPr>
      <dsp:spPr>
        <a:xfrm>
          <a:off x="1511399" y="5093795"/>
          <a:ext cx="2871284" cy="194821"/>
        </a:xfrm>
        <a:prstGeom prst="rect">
          <a:avLst/>
        </a:prstGeom>
        <a:solidFill>
          <a:srgbClr val="2FAC6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7BED33-00F6-4ABF-9863-A5E6EC20EF66}">
      <dsp:nvSpPr>
        <dsp:cNvPr id="0" name=""/>
        <dsp:cNvSpPr/>
      </dsp:nvSpPr>
      <dsp:spPr>
        <a:xfrm>
          <a:off x="1070719" y="4873455"/>
          <a:ext cx="2164682" cy="1298809"/>
        </a:xfrm>
        <a:prstGeom prst="roundRect">
          <a:avLst>
            <a:gd name="adj" fmla="val 10000"/>
          </a:avLst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>
              <a:latin typeface="Roboto" panose="02000000000000000000" pitchFamily="2" charset="0"/>
              <a:ea typeface="Roboto" panose="02000000000000000000" pitchFamily="2" charset="0"/>
            </a:rPr>
            <a:t>Juli 2024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>
              <a:latin typeface="Roboto" panose="02000000000000000000" pitchFamily="2" charset="0"/>
              <a:ea typeface="Roboto" panose="02000000000000000000" pitchFamily="2" charset="0"/>
            </a:rPr>
            <a:t>Godkendt projektforslag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6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1108760" y="4911496"/>
        <a:ext cx="2088600" cy="1222727"/>
      </dsp:txXfrm>
    </dsp:sp>
    <dsp:sp modelId="{D9897B6E-4213-48F5-B77D-4515D743EDFB}">
      <dsp:nvSpPr>
        <dsp:cNvPr id="0" name=""/>
        <dsp:cNvSpPr/>
      </dsp:nvSpPr>
      <dsp:spPr>
        <a:xfrm rot="16200000">
          <a:off x="3578671" y="4282039"/>
          <a:ext cx="1615768" cy="194821"/>
        </a:xfrm>
        <a:prstGeom prst="rect">
          <a:avLst/>
        </a:prstGeom>
        <a:solidFill>
          <a:srgbClr val="2FAC6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CCE143-C17B-418C-B143-613CE2B76EF6}">
      <dsp:nvSpPr>
        <dsp:cNvPr id="0" name=""/>
        <dsp:cNvSpPr/>
      </dsp:nvSpPr>
      <dsp:spPr>
        <a:xfrm>
          <a:off x="3949747" y="4873455"/>
          <a:ext cx="2164682" cy="1298809"/>
        </a:xfrm>
        <a:prstGeom prst="roundRect">
          <a:avLst>
            <a:gd name="adj" fmla="val 10000"/>
          </a:avLst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>
              <a:latin typeface="Roboto" panose="02000000000000000000" pitchFamily="2" charset="0"/>
              <a:ea typeface="Roboto" panose="02000000000000000000" pitchFamily="2" charset="0"/>
            </a:rPr>
            <a:t>Juli 2024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>
              <a:latin typeface="Roboto" panose="02000000000000000000" pitchFamily="2" charset="0"/>
              <a:ea typeface="Roboto" panose="02000000000000000000" pitchFamily="2" charset="0"/>
            </a:rPr>
            <a:t>Projektering og udbud af produktionsanlæg og anlægsarbejde </a:t>
          </a:r>
        </a:p>
      </dsp:txBody>
      <dsp:txXfrm>
        <a:off x="3987788" y="4911496"/>
        <a:ext cx="2088600" cy="1222727"/>
      </dsp:txXfrm>
    </dsp:sp>
    <dsp:sp modelId="{E2B87BF8-C53E-458D-94FC-7B8E706BF20E}">
      <dsp:nvSpPr>
        <dsp:cNvPr id="0" name=""/>
        <dsp:cNvSpPr/>
      </dsp:nvSpPr>
      <dsp:spPr>
        <a:xfrm rot="16200000">
          <a:off x="3578671" y="2658527"/>
          <a:ext cx="1615768" cy="194821"/>
        </a:xfrm>
        <a:prstGeom prst="rect">
          <a:avLst/>
        </a:prstGeom>
        <a:solidFill>
          <a:srgbClr val="2FAC6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82360F-AA79-47A5-828C-43568BE46E71}">
      <dsp:nvSpPr>
        <dsp:cNvPr id="0" name=""/>
        <dsp:cNvSpPr/>
      </dsp:nvSpPr>
      <dsp:spPr>
        <a:xfrm>
          <a:off x="3949747" y="3249943"/>
          <a:ext cx="2164682" cy="1298809"/>
        </a:xfrm>
        <a:prstGeom prst="roundRect">
          <a:avLst>
            <a:gd name="adj" fmla="val 10000"/>
          </a:avLst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>
              <a:latin typeface="Roboto" panose="02000000000000000000" pitchFamily="2" charset="0"/>
              <a:ea typeface="Roboto" panose="02000000000000000000" pitchFamily="2" charset="0"/>
            </a:rPr>
            <a:t>September 2024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>
              <a:latin typeface="Roboto" panose="02000000000000000000" pitchFamily="2" charset="0"/>
              <a:ea typeface="Roboto" panose="02000000000000000000" pitchFamily="2" charset="0"/>
            </a:rPr>
            <a:t>Information til borgere,</a:t>
          </a:r>
          <a:br>
            <a:rPr lang="da-DK" sz="16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da-DK" sz="1600" kern="1200" dirty="0">
              <a:latin typeface="Roboto" panose="02000000000000000000" pitchFamily="2" charset="0"/>
              <a:ea typeface="Roboto" panose="02000000000000000000" pitchFamily="2" charset="0"/>
            </a:rPr>
            <a:t>– fx borgermøde, fysisk materiale m.m.  </a:t>
          </a:r>
          <a:endParaRPr lang="da-DK" sz="38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3987788" y="3287984"/>
        <a:ext cx="2088600" cy="1222727"/>
      </dsp:txXfrm>
    </dsp:sp>
    <dsp:sp modelId="{432CCECD-3006-4096-82AE-BB9B37E7EAD2}">
      <dsp:nvSpPr>
        <dsp:cNvPr id="0" name=""/>
        <dsp:cNvSpPr/>
      </dsp:nvSpPr>
      <dsp:spPr>
        <a:xfrm rot="16200000">
          <a:off x="3578671" y="1035014"/>
          <a:ext cx="1615768" cy="194821"/>
        </a:xfrm>
        <a:prstGeom prst="rect">
          <a:avLst/>
        </a:prstGeom>
        <a:solidFill>
          <a:srgbClr val="2FAC6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C672CC-CB9A-424B-9502-C8784564D32F}">
      <dsp:nvSpPr>
        <dsp:cNvPr id="0" name=""/>
        <dsp:cNvSpPr/>
      </dsp:nvSpPr>
      <dsp:spPr>
        <a:xfrm>
          <a:off x="3949747" y="1626431"/>
          <a:ext cx="2164682" cy="1298809"/>
        </a:xfrm>
        <a:prstGeom prst="roundRect">
          <a:avLst>
            <a:gd name="adj" fmla="val 10000"/>
          </a:avLst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>
              <a:latin typeface="Roboto" panose="02000000000000000000" pitchFamily="2" charset="0"/>
              <a:ea typeface="Roboto" panose="02000000000000000000" pitchFamily="2" charset="0"/>
            </a:rPr>
            <a:t>Oktober – december 2024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>
              <a:latin typeface="Roboto" panose="02000000000000000000" pitchFamily="2" charset="0"/>
              <a:ea typeface="Roboto" panose="02000000000000000000" pitchFamily="2" charset="0"/>
            </a:rPr>
            <a:t>Bindende tilmelding/ kontrakt med kunder</a:t>
          </a:r>
        </a:p>
      </dsp:txBody>
      <dsp:txXfrm>
        <a:off x="3987788" y="1664472"/>
        <a:ext cx="2088600" cy="1222727"/>
      </dsp:txXfrm>
    </dsp:sp>
    <dsp:sp modelId="{74ABEAFC-577C-4072-9812-E1C89BA44BB0}">
      <dsp:nvSpPr>
        <dsp:cNvPr id="0" name=""/>
        <dsp:cNvSpPr/>
      </dsp:nvSpPr>
      <dsp:spPr>
        <a:xfrm>
          <a:off x="4390427" y="223258"/>
          <a:ext cx="2871284" cy="194821"/>
        </a:xfrm>
        <a:prstGeom prst="rect">
          <a:avLst/>
        </a:prstGeom>
        <a:solidFill>
          <a:srgbClr val="2FAC6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547F5F-E989-4288-829E-A9A113FC1A49}">
      <dsp:nvSpPr>
        <dsp:cNvPr id="0" name=""/>
        <dsp:cNvSpPr/>
      </dsp:nvSpPr>
      <dsp:spPr>
        <a:xfrm>
          <a:off x="3949747" y="2918"/>
          <a:ext cx="2164682" cy="1298809"/>
        </a:xfrm>
        <a:prstGeom prst="roundRect">
          <a:avLst>
            <a:gd name="adj" fmla="val 10000"/>
          </a:avLst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>
              <a:latin typeface="Roboto" panose="02000000000000000000" pitchFamily="2" charset="0"/>
              <a:ea typeface="Roboto" panose="02000000000000000000" pitchFamily="2" charset="0"/>
            </a:rPr>
            <a:t>Januar 2025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>
              <a:latin typeface="Roboto" panose="02000000000000000000" pitchFamily="2" charset="0"/>
              <a:ea typeface="Roboto" panose="02000000000000000000" pitchFamily="2" charset="0"/>
            </a:rPr>
            <a:t>Kontrakter vedr. anlægsarbejdet indgås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6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3987788" y="40959"/>
        <a:ext cx="2088600" cy="1222727"/>
      </dsp:txXfrm>
    </dsp:sp>
    <dsp:sp modelId="{3583504B-10A9-41EB-BA99-7AF026F0A6B6}">
      <dsp:nvSpPr>
        <dsp:cNvPr id="0" name=""/>
        <dsp:cNvSpPr/>
      </dsp:nvSpPr>
      <dsp:spPr>
        <a:xfrm rot="5400000">
          <a:off x="6457699" y="1035014"/>
          <a:ext cx="1615768" cy="194821"/>
        </a:xfrm>
        <a:prstGeom prst="rect">
          <a:avLst/>
        </a:prstGeom>
        <a:solidFill>
          <a:srgbClr val="2FAC6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E2BF3F-FF35-4B1F-9161-DA0461056B28}">
      <dsp:nvSpPr>
        <dsp:cNvPr id="0" name=""/>
        <dsp:cNvSpPr/>
      </dsp:nvSpPr>
      <dsp:spPr>
        <a:xfrm>
          <a:off x="6828775" y="2918"/>
          <a:ext cx="2164682" cy="1298809"/>
        </a:xfrm>
        <a:prstGeom prst="roundRect">
          <a:avLst>
            <a:gd name="adj" fmla="val 10000"/>
          </a:avLst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>
              <a:latin typeface="Roboto" panose="02000000000000000000" pitchFamily="2" charset="0"/>
              <a:ea typeface="Roboto" panose="02000000000000000000" pitchFamily="2" charset="0"/>
            </a:rPr>
            <a:t>Marts 2025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>
              <a:latin typeface="Roboto" panose="02000000000000000000" pitchFamily="2" charset="0"/>
              <a:ea typeface="Roboto" panose="02000000000000000000" pitchFamily="2" charset="0"/>
            </a:rPr>
            <a:t>Anlægsarbejdet starter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6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6866816" y="40959"/>
        <a:ext cx="2088600" cy="1222727"/>
      </dsp:txXfrm>
    </dsp:sp>
    <dsp:sp modelId="{897462DF-A60B-483D-8AF2-E164A60F5081}">
      <dsp:nvSpPr>
        <dsp:cNvPr id="0" name=""/>
        <dsp:cNvSpPr/>
      </dsp:nvSpPr>
      <dsp:spPr>
        <a:xfrm>
          <a:off x="6828775" y="1626431"/>
          <a:ext cx="2164682" cy="1298809"/>
        </a:xfrm>
        <a:prstGeom prst="roundRect">
          <a:avLst>
            <a:gd name="adj" fmla="val 10000"/>
          </a:avLst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>
              <a:latin typeface="Roboto" panose="02000000000000000000" pitchFamily="2" charset="0"/>
              <a:ea typeface="Roboto" panose="02000000000000000000" pitchFamily="2" charset="0"/>
            </a:rPr>
            <a:t>Forår 2026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>
              <a:latin typeface="Roboto" panose="02000000000000000000" pitchFamily="2" charset="0"/>
              <a:ea typeface="Roboto" panose="02000000000000000000" pitchFamily="2" charset="0"/>
            </a:rPr>
            <a:t>De første kunder får fjernvarme</a:t>
          </a:r>
        </a:p>
      </dsp:txBody>
      <dsp:txXfrm>
        <a:off x="6866816" y="1664472"/>
        <a:ext cx="2088600" cy="12227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3CFE86-8EDB-4FFC-BB67-3F20D12F4CFB}" type="datetimeFigureOut">
              <a:rPr lang="da-DK" smtClean="0"/>
              <a:t>16-11-2023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BE8217-4E90-4E0B-AF7C-2777F487DF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95805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A8ED24-B7BC-434D-9C37-4FC53F107319}" type="datetimeFigureOut">
              <a:rPr lang="en-US" smtClean="0"/>
              <a:t>11/16/2023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476DF-B771-45FC-AD5B-93A76438D61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641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3476DF-B771-45FC-AD5B-93A76438D61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66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bg>
      <p:bgPr>
        <a:solidFill>
          <a:srgbClr val="1557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872D877-CDDA-4C4D-8485-DFF7711FF1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04516" y="4468535"/>
            <a:ext cx="3182968" cy="8689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3F6B3B4-2306-BA4B-AF6A-5D9B7F3BD4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78548" y="-1805876"/>
            <a:ext cx="6922760" cy="72790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CF4F48-F946-CA43-AC0B-931DF0037B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73976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9CDC8F-5E52-8C47-9E9C-A17E0CD8EB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47230"/>
            <a:ext cx="9144000" cy="108555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4087638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F4F48-F946-CA43-AC0B-931DF0037B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9254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9CDC8F-5E52-8C47-9E9C-A17E0CD8EB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65797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DK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21BE1A-8E59-344E-9858-041B4822C5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01188" y="1051789"/>
            <a:ext cx="3389624" cy="94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70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35839-9718-9E41-9CFE-13E4498A4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207" y="1334692"/>
            <a:ext cx="11031583" cy="484227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C005DC9-6EFF-784B-97B9-53EEF68913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48441" y="6315710"/>
            <a:ext cx="16159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F570E104-5BEA-7B41-9458-BB060E15C510}" type="datetime1">
              <a:rPr lang="da-DK" smtClean="0"/>
              <a:t>16-11-2023</a:t>
            </a:fld>
            <a:endParaRPr lang="en-DK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89D3D09-6301-8D4D-B1AC-0155A82D08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0482" y="6315710"/>
            <a:ext cx="106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6835AB6A-F5DD-DD40-9474-D0B9BB45544A}" type="slidenum">
              <a:rPr lang="en-DK" smtClean="0"/>
              <a:pPr/>
              <a:t>‹nr.›</a:t>
            </a:fld>
            <a:endParaRPr lang="en-DK" dirty="0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A667EA67-89AD-884A-A669-94F60411B4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7439" y="6315710"/>
            <a:ext cx="65442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en-DK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FC83074-DA93-4645-965F-238E66CA68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0208" y="430445"/>
            <a:ext cx="11031584" cy="69949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436294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Pr>
        <a:gradFill>
          <a:gsLst>
            <a:gs pos="0">
              <a:srgbClr val="E6DECE"/>
            </a:gs>
            <a:gs pos="100000">
              <a:schemeClr val="bg2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04367-58D6-A443-8A3B-A5494349D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541069"/>
            <a:ext cx="10515600" cy="181927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da-DK"/>
              <a:t>Klik for at redigere titeltypografien i masteren</a:t>
            </a:r>
            <a:endParaRPr lang="en-D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2A2709-0500-1847-A103-C4C318D0A7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387332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ACDD54-AC2A-0E40-B374-741809FBCF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1850" y="1386720"/>
            <a:ext cx="2740406" cy="76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600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6130B-6629-504B-9A55-B2654FB994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0207" y="1334691"/>
            <a:ext cx="5280864" cy="470651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F1A25D-6A24-644E-A0D8-015DFF9312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0930" y="1334692"/>
            <a:ext cx="5280862" cy="470651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BDA8E2C-4200-7E43-886C-F9854321EB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48441" y="6315710"/>
            <a:ext cx="16159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FB70D775-1A0E-754B-96E0-2209569B11C5}" type="datetime1">
              <a:rPr lang="da-DK" smtClean="0"/>
              <a:t>16-11-2023</a:t>
            </a:fld>
            <a:endParaRPr lang="en-DK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9D7F455-55B0-024E-A50C-C6965E51D5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0482" y="6315710"/>
            <a:ext cx="106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6835AB6A-F5DD-DD40-9474-D0B9BB45544A}" type="slidenum">
              <a:rPr lang="en-DK" smtClean="0"/>
              <a:pPr/>
              <a:t>‹nr.›</a:t>
            </a:fld>
            <a:endParaRPr lang="en-DK" dirty="0"/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8664B55C-A2DE-564D-85B3-97AC860CA1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7439" y="6315710"/>
            <a:ext cx="65442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en-DK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0C562AD-D745-CE47-9951-A1A55E5982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0208" y="430445"/>
            <a:ext cx="11031584" cy="69949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75985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C6E2BA5-C4C8-184A-B250-CE170A8E5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48441" y="6315710"/>
            <a:ext cx="16159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45A0EF78-60ED-AF45-A46A-FB1AC1751D06}" type="datetime1">
              <a:rPr lang="da-DK" smtClean="0"/>
              <a:t>16-11-2023</a:t>
            </a:fld>
            <a:endParaRPr lang="en-DK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A556AA3-3036-624D-8788-F97036FA75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0482" y="6315710"/>
            <a:ext cx="106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6835AB6A-F5DD-DD40-9474-D0B9BB45544A}" type="slidenum">
              <a:rPr lang="en-DK" smtClean="0"/>
              <a:pPr/>
              <a:t>‹nr.›</a:t>
            </a:fld>
            <a:endParaRPr lang="en-DK" dirty="0"/>
          </a:p>
        </p:txBody>
      </p:sp>
      <p:sp>
        <p:nvSpPr>
          <p:cNvPr id="8" name="Footer Placeholder 6">
            <a:extLst>
              <a:ext uri="{FF2B5EF4-FFF2-40B4-BE49-F238E27FC236}">
                <a16:creationId xmlns:a16="http://schemas.microsoft.com/office/drawing/2014/main" id="{F64455D0-D053-364A-9AC8-757F43DCF5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7439" y="6315710"/>
            <a:ext cx="65442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en-DK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F0071E1-99C7-F647-8864-661A594058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0208" y="430445"/>
            <a:ext cx="11031584" cy="69949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479104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9E81C0E-D616-4D00-BCBF-DB097FC36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209" y="1334697"/>
            <a:ext cx="3626032" cy="4635029"/>
          </a:xfrm>
        </p:spPr>
        <p:txBody>
          <a:bodyPr>
            <a:normAutofit/>
          </a:bodyPr>
          <a:lstStyle>
            <a:lvl1pPr marL="0" indent="0">
              <a:buNone/>
              <a:defRPr sz="20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8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4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4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866B01CB-BBFC-4D0E-9552-99A7590232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41371" y="1334692"/>
            <a:ext cx="7170421" cy="4635029"/>
          </a:xfrm>
        </p:spPr>
        <p:txBody>
          <a:bodyPr>
            <a:normAutofit/>
          </a:bodyPr>
          <a:lstStyle>
            <a:lvl1pPr>
              <a:defRPr sz="2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72AFC-9B15-C84F-B068-70F98D14E90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987DC3E-8321-4A46-9C14-6247A5BF9848}" type="datetime1">
              <a:rPr lang="da-DK" smtClean="0"/>
              <a:t>16-11-2023</a:t>
            </a:fld>
            <a:endParaRPr lang="en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4C6B0-B3B2-4746-9F03-55DD3F31E4B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6F8217-8DD9-FD45-A7B9-D5DB733DC05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35AB6A-F5DD-DD40-9474-D0B9BB45544A}" type="slidenum">
              <a:rPr lang="en-DK" smtClean="0"/>
              <a:pPr/>
              <a:t>‹nr.›</a:t>
            </a:fld>
            <a:endParaRPr lang="en-DK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1E9EC06-0A70-DE4C-AC02-92D46BA1F5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0208" y="430445"/>
            <a:ext cx="11031584" cy="69949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7550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57CF7-B1BC-4C6B-8034-BF123D7EF8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0208" y="430445"/>
            <a:ext cx="11031584" cy="69949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DC879-DB94-4CCE-996F-027771E88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208" y="1334697"/>
            <a:ext cx="6787243" cy="4811380"/>
          </a:xfrm>
        </p:spPr>
        <p:txBody>
          <a:bodyPr>
            <a:normAutofit/>
          </a:bodyPr>
          <a:lstStyle>
            <a:lvl1pPr>
              <a:defRPr sz="20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8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4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4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6238045-E98D-43E4-A57C-A0A6EF62C5D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3212" y="1334692"/>
            <a:ext cx="3878580" cy="4811380"/>
          </a:xfrm>
        </p:spPr>
        <p:txBody>
          <a:bodyPr>
            <a:normAutofit/>
          </a:bodyPr>
          <a:lstStyle>
            <a:lvl1pPr>
              <a:defRPr sz="2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BC42C6-6E7F-8E43-A776-C6ECF2B2520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0F5D6D7-218B-214D-9B9C-D8C19B019D53}" type="datetime1">
              <a:rPr lang="da-DK" smtClean="0"/>
              <a:t>16-11-2023</a:t>
            </a:fld>
            <a:endParaRPr lang="en-DK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62BB17A-CDA6-5A4C-9742-DC0C224C80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5C2E2B-6718-C941-95C9-21D03AED40A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35AB6A-F5DD-DD40-9474-D0B9BB45544A}" type="slidenum">
              <a:rPr lang="en-DK" smtClean="0"/>
              <a:pPr/>
              <a:t>‹nr.›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267128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57CF7-B1BC-4C6B-8034-BF123D7EF8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0208" y="430445"/>
            <a:ext cx="11031584" cy="69949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BC42C6-6E7F-8E43-A776-C6ECF2B2520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0F5D6D7-218B-214D-9B9C-D8C19B019D53}" type="datetime1">
              <a:rPr lang="da-DK" smtClean="0"/>
              <a:t>16-11-2023</a:t>
            </a:fld>
            <a:endParaRPr lang="en-DK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62BB17A-CDA6-5A4C-9742-DC0C224C80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5C2E2B-6718-C941-95C9-21D03AED40A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35AB6A-F5DD-DD40-9474-D0B9BB45544A}" type="slidenum">
              <a:rPr lang="en-DK" smtClean="0"/>
              <a:pPr/>
              <a:t>‹nr.›</a:t>
            </a:fld>
            <a:endParaRPr lang="en-DK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6623BB5-76FE-8A4E-AA4C-82311CF7E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208" y="1334697"/>
            <a:ext cx="3346899" cy="4811380"/>
          </a:xfrm>
        </p:spPr>
        <p:txBody>
          <a:bodyPr>
            <a:normAutofit/>
          </a:bodyPr>
          <a:lstStyle>
            <a:lvl1pPr marL="0" indent="0">
              <a:buNone/>
              <a:defRPr sz="20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8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4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4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87A6B007-895C-EC49-BA73-BDC87DD45D2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3212" y="1334692"/>
            <a:ext cx="3878580" cy="2283675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A45DE443-2E6F-174E-A023-90BE92865FF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733212" y="3789134"/>
            <a:ext cx="3878580" cy="2283675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9D373B67-A37C-C041-A5D6-54913362285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148488" y="1334692"/>
            <a:ext cx="3497695" cy="4738117"/>
          </a:xfrm>
        </p:spPr>
        <p:txBody>
          <a:bodyPr>
            <a:normAutofit/>
          </a:bodyPr>
          <a:lstStyle>
            <a:lvl1pPr marL="0" indent="0">
              <a:buNone/>
              <a:defRPr sz="20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a-DK"/>
              <a:t>Klik på ikonet for at tilføje et billede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54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Ju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DBE9CEA-62F1-48D8-90F5-5FF5D5B21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208" y="1334697"/>
            <a:ext cx="11031583" cy="4608903"/>
          </a:xfrm>
        </p:spPr>
        <p:txBody>
          <a:bodyPr>
            <a:normAutofit/>
          </a:bodyPr>
          <a:lstStyle>
            <a:lvl1pPr>
              <a:defRPr sz="20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8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4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4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96E1F1C-8960-9840-BF9C-138DD8861C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0208" y="430445"/>
            <a:ext cx="11031584" cy="69949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dirty="0" err="1"/>
              <a:t>Titel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173FDC-02C4-514D-8FFA-03092BB22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221A-56C9-064F-A63D-4DD660D82A3B}" type="datetime1">
              <a:rPr lang="da-DK" smtClean="0"/>
              <a:t>16-11-2023</a:t>
            </a:fld>
            <a:endParaRPr lang="en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9184BD-4500-C04E-B243-E9C04B85B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778DFF-531B-F243-9EDD-348EAFBB5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5AB6A-F5DD-DD40-9474-D0B9BB45544A}" type="slidenum">
              <a:rPr lang="en-DK" smtClean="0"/>
              <a:pPr/>
              <a:t>‹nr.›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3422595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811E45-3CA0-C44C-9A88-E9FE46761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983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D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AA5F55-0856-A247-87B4-A237861FB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9983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  <a:endParaRPr lang="en-DK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CA2A3F-2BCC-1345-8863-03E278ED88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95231" y="6315710"/>
            <a:ext cx="106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BAAE100F-F5BA-754F-A3B1-7BBD0F4EA6A7}" type="datetime1">
              <a:rPr lang="da-DK" smtClean="0"/>
              <a:t>16-11-2023</a:t>
            </a:fld>
            <a:endParaRPr lang="en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BA24CE-E598-6B42-A6A6-367E850E16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036885" y="6315710"/>
            <a:ext cx="6637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6835AB6A-F5DD-DD40-9474-D0B9BB45544A}" type="slidenum">
              <a:rPr lang="en-DK" smtClean="0"/>
              <a:pPr/>
              <a:t>‹nr.›</a:t>
            </a:fld>
            <a:endParaRPr lang="en-DK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63876CB-0541-AF4A-A8BF-F59145662D8A}"/>
              </a:ext>
            </a:extLst>
          </p:cNvPr>
          <p:cNvCxnSpPr>
            <a:cxnSpLocks/>
          </p:cNvCxnSpPr>
          <p:nvPr userDrawn="1"/>
        </p:nvCxnSpPr>
        <p:spPr>
          <a:xfrm>
            <a:off x="332740" y="6156011"/>
            <a:ext cx="1153169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ACF884F-989B-EF40-A8F5-172FEA7BDC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97965" y="6315710"/>
            <a:ext cx="65442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en-DK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C37CA6-5695-FC44-80F2-15228276F003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516661" y="6284724"/>
            <a:ext cx="1615998" cy="44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11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4" r:id="rId2"/>
    <p:sldLayoutId id="2147483657" r:id="rId3"/>
    <p:sldLayoutId id="2147483658" r:id="rId4"/>
    <p:sldLayoutId id="2147483659" r:id="rId5"/>
    <p:sldLayoutId id="2147483661" r:id="rId6"/>
    <p:sldLayoutId id="2147483666" r:id="rId7"/>
    <p:sldLayoutId id="2147483650" r:id="rId8"/>
    <p:sldLayoutId id="2147483744" r:id="rId9"/>
    <p:sldLayoutId id="2147483745" r:id="rId10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 baseline="0">
          <a:solidFill>
            <a:schemeClr val="tx1"/>
          </a:solidFill>
          <a:latin typeface="Roboto Slab" pitchFamily="2" charset="0"/>
          <a:ea typeface="Roboto Slab" pitchFamily="2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 baseline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D3C7C-2A0F-2841-A4FB-FDC34796A9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Fjernvarme i Karrebæksminde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374FC8-DEB9-214A-B05F-0B77CD61C7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Gamle </a:t>
            </a:r>
            <a:r>
              <a:rPr lang="da-DK" dirty="0" err="1"/>
              <a:t>Ridehus</a:t>
            </a:r>
            <a:r>
              <a:rPr lang="da-DK" dirty="0"/>
              <a:t>, 14. november 2023</a:t>
            </a:r>
          </a:p>
        </p:txBody>
      </p:sp>
    </p:spTree>
    <p:extLst>
      <p:ext uri="{BB962C8B-B14F-4D97-AF65-F5344CB8AC3E}">
        <p14:creationId xmlns:p14="http://schemas.microsoft.com/office/powerpoint/2010/main" val="3256954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A29658-3B0F-C6FF-A4E2-7F05281F5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Aftenens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CAAE7D0-B08D-D39B-1508-DBBD8D6B5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208" y="1334697"/>
            <a:ext cx="5347179" cy="481138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a-DK" dirty="0"/>
              <a:t>Hvorfor vælge fjernvarme?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Fjernvarmeinstallation – få overblikket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Fjernvarme hos dig – udenfor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Fjernvarme hos dig – indenfor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Priser og tilslutningsmodeller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Næste skridt, tidsplan m.m.</a:t>
            </a:r>
          </a:p>
          <a:p>
            <a:pPr marL="0" indent="0">
              <a:buNone/>
            </a:pPr>
            <a:br>
              <a:rPr lang="da-DK" dirty="0"/>
            </a:br>
            <a:endParaRPr lang="da-DK" dirty="0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FF2F8B2-6BA6-E7AD-EBAE-BEAE4DC3F0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0F5D6D7-218B-214D-9B9C-D8C19B019D53}" type="datetime1">
              <a:rPr lang="da-DK" smtClean="0"/>
              <a:t>16-11-2023</a:t>
            </a:fld>
            <a:endParaRPr lang="en-DK" dirty="0"/>
          </a:p>
        </p:txBody>
      </p:sp>
      <p:pic>
        <p:nvPicPr>
          <p:cNvPr id="9" name="Billede 8" descr="Et billede, der indeholder udendørs, træ, sky, jord&#10;&#10;Automatisk genereret beskrivelse">
            <a:extLst>
              <a:ext uri="{FF2B5EF4-FFF2-40B4-BE49-F238E27FC236}">
                <a16:creationId xmlns:a16="http://schemas.microsoft.com/office/drawing/2014/main" id="{E7FA6E45-8309-C9C0-A45B-5F29D5455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274" y="430445"/>
            <a:ext cx="4040560" cy="538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140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C34EEF4-E9D2-4649-B7C0-172AE1AAE82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987DC3E-8321-4A46-9C14-6247A5BF9848}" type="datetime1">
              <a:rPr lang="da-DK" smtClean="0"/>
              <a:t>16-11-2023</a:t>
            </a:fld>
            <a:endParaRPr lang="en-DK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68C31FB6-2969-46E4-ADDE-A9F7D3BAF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Kort og godt!</a:t>
            </a:r>
          </a:p>
        </p:txBody>
      </p:sp>
      <p:sp>
        <p:nvSpPr>
          <p:cNvPr id="3" name="Pladsholder til indhold 1">
            <a:extLst>
              <a:ext uri="{FF2B5EF4-FFF2-40B4-BE49-F238E27FC236}">
                <a16:creationId xmlns:a16="http://schemas.microsoft.com/office/drawing/2014/main" id="{2B3765BE-B3CA-8AFB-CB84-27B0B76E3A0D}"/>
              </a:ext>
            </a:extLst>
          </p:cNvPr>
          <p:cNvSpPr txBox="1">
            <a:spLocks/>
          </p:cNvSpPr>
          <p:nvPr/>
        </p:nvSpPr>
        <p:spPr>
          <a:xfrm>
            <a:off x="580207" y="1334691"/>
            <a:ext cx="6088817" cy="47065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2200" dirty="0"/>
              <a:t>De første kan få fjernvarme i Karrebæksminde i foråret 2026</a:t>
            </a:r>
            <a:endParaRPr lang="da-DK" sz="2200" dirty="0">
              <a:highlight>
                <a:srgbClr val="FFFF00"/>
              </a:highlight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2200" dirty="0"/>
              <a:t>Projektet har brug for, at 460 ud af 705 mulige tilslutter sig,  svarende til 65 %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2200" dirty="0"/>
              <a:t>Prisen for at få lagt fjernvarme ind varierer fra ca. 5.600 kr. (årligt abonnement) </a:t>
            </a:r>
            <a:br>
              <a:rPr lang="da-DK" sz="2200" dirty="0"/>
            </a:br>
            <a:r>
              <a:rPr lang="da-DK" sz="2200" dirty="0"/>
              <a:t>til ca. 64.000 kr. (engangsbeløb) </a:t>
            </a:r>
            <a:br>
              <a:rPr lang="da-DK" sz="2200" dirty="0"/>
            </a:br>
            <a:r>
              <a:rPr lang="da-DK" sz="2200" dirty="0"/>
              <a:t>– hertil kommer løbende forbrug.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2200" dirty="0"/>
              <a:t>Vi kommer omkring, hvad der sker i din indkørsel og dit bryggers</a:t>
            </a:r>
          </a:p>
        </p:txBody>
      </p:sp>
      <p:pic>
        <p:nvPicPr>
          <p:cNvPr id="6" name="Billede 5" descr="Et billede, der indeholder kunst, maleri, tekst, Turkis&#10;&#10;Automatisk genereret beskrivelse">
            <a:extLst>
              <a:ext uri="{FF2B5EF4-FFF2-40B4-BE49-F238E27FC236}">
                <a16:creationId xmlns:a16="http://schemas.microsoft.com/office/drawing/2014/main" id="{CA124DE4-CF32-1B04-922C-F703255E0D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255" y="430445"/>
            <a:ext cx="3523553" cy="531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58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80E2E-A861-1B44-890E-7E8DC3A96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Hvorfor vælge fjernvarme?</a:t>
            </a:r>
            <a:endParaRPr lang="en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9392D6-97D8-5E45-AD52-26772F1496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Fjernvarmens fordele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482845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9F65CB5-3D8E-D448-92F8-4F1213813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Hvorfor vælge fjernvarme?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92C1B30-0A96-DD40-9E76-82E28D261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208" y="1334697"/>
            <a:ext cx="6787243" cy="165644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a-DK" sz="2000" dirty="0"/>
              <a:t>Regeringen har besluttet at udfase brugen af naturgas som individuel opvarmningsform senest i 2030.</a:t>
            </a:r>
            <a:br>
              <a:rPr lang="da-DK" sz="2000" dirty="0"/>
            </a:br>
            <a:r>
              <a:rPr lang="da-DK" sz="2000" dirty="0"/>
              <a:t>67 % har nu fjernvarme i Danmark. I 2022 kom 56.000 nye kunder på fjernvarmenettet. Heraf var de 47.000 gaskunder.</a:t>
            </a:r>
          </a:p>
          <a:p>
            <a:pPr marL="0" indent="0">
              <a:buNone/>
            </a:pPr>
            <a:endParaRPr lang="da-DK" sz="2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89A003-E5B6-CE4E-BDA4-52EEC85FBE0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B70D775-1A0E-754B-96E0-2209569B11C5}" type="datetime1">
              <a:rPr lang="da-DK" smtClean="0"/>
              <a:t>16-11-2023</a:t>
            </a:fld>
            <a:endParaRPr lang="en-DK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BEBCB522-D7F5-C07C-987E-143E3BE5B298}"/>
              </a:ext>
            </a:extLst>
          </p:cNvPr>
          <p:cNvSpPr txBox="1">
            <a:spLocks/>
          </p:cNvSpPr>
          <p:nvPr/>
        </p:nvSpPr>
        <p:spPr>
          <a:xfrm>
            <a:off x="579437" y="2991139"/>
            <a:ext cx="6787242" cy="32490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da-DK" sz="2000" b="1" dirty="0"/>
              <a:t>Vælg fjernvarme fordi:</a:t>
            </a:r>
          </a:p>
          <a:p>
            <a:pPr>
              <a:lnSpc>
                <a:spcPct val="110000"/>
              </a:lnSpc>
            </a:pPr>
            <a:r>
              <a:rPr lang="da-DK" sz="2000" dirty="0">
                <a:solidFill>
                  <a:srgbClr val="000000"/>
                </a:solidFill>
              </a:rPr>
              <a:t>Fjernvarme er billigere end en luft-til-vand varmepumpe</a:t>
            </a:r>
          </a:p>
          <a:p>
            <a:pPr>
              <a:lnSpc>
                <a:spcPct val="110000"/>
              </a:lnSpc>
            </a:pPr>
            <a:r>
              <a:rPr lang="da-DK" sz="2000" dirty="0">
                <a:solidFill>
                  <a:srgbClr val="000000"/>
                </a:solidFill>
              </a:rPr>
              <a:t>Fjernvarme er non-profit (hvile-i-sig-selv). Jo flere kunder, jo bedre økonomi.</a:t>
            </a:r>
          </a:p>
          <a:p>
            <a:pPr>
              <a:lnSpc>
                <a:spcPct val="110000"/>
              </a:lnSpc>
            </a:pPr>
            <a:r>
              <a:rPr lang="da-DK" sz="2000" dirty="0">
                <a:solidFill>
                  <a:srgbClr val="000000"/>
                </a:solidFill>
              </a:rPr>
              <a:t>Fjernvarme har høj leveringssikkerhed</a:t>
            </a:r>
          </a:p>
          <a:p>
            <a:pPr>
              <a:lnSpc>
                <a:spcPct val="110000"/>
              </a:lnSpc>
            </a:pPr>
            <a:r>
              <a:rPr lang="da-DK" sz="2000" dirty="0">
                <a:solidFill>
                  <a:srgbClr val="000000"/>
                </a:solidFill>
              </a:rPr>
              <a:t>Et fjernvarmeanlæg hverken lugter eller støjer, og du sparer pladsen til en varmtvandsbeholder</a:t>
            </a:r>
          </a:p>
          <a:p>
            <a:pPr>
              <a:lnSpc>
                <a:spcPct val="110000"/>
              </a:lnSpc>
            </a:pPr>
            <a:r>
              <a:rPr lang="da-DK" sz="2000" dirty="0">
                <a:solidFill>
                  <a:srgbClr val="000000"/>
                </a:solidFill>
              </a:rPr>
              <a:t>Et fjernvarmeanlæg holder minimum 20 år og kræver minimal vedligeholdelse.</a:t>
            </a:r>
          </a:p>
        </p:txBody>
      </p:sp>
      <p:pic>
        <p:nvPicPr>
          <p:cNvPr id="7" name="Billede 6" descr="Et billede, der indeholder Grafik, clipart, symbol, design&#10;&#10;Automatisk genereret beskrivelse">
            <a:extLst>
              <a:ext uri="{FF2B5EF4-FFF2-40B4-BE49-F238E27FC236}">
                <a16:creationId xmlns:a16="http://schemas.microsoft.com/office/drawing/2014/main" id="{0D634FA9-9CAF-847C-E127-7092462654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648" y="1334697"/>
            <a:ext cx="4468368" cy="446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62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F943A22-5DB0-4FBA-80DD-33F108663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208" y="430445"/>
            <a:ext cx="11031584" cy="699498"/>
          </a:xfrm>
          <a:noFill/>
        </p:spPr>
        <p:txBody>
          <a:bodyPr>
            <a:normAutofit/>
          </a:bodyPr>
          <a:lstStyle/>
          <a:p>
            <a:r>
              <a:rPr lang="da-DK">
                <a:latin typeface="Roboto Slab" pitchFamily="2" charset="0"/>
                <a:ea typeface="Roboto Slab" pitchFamily="2" charset="0"/>
              </a:rPr>
              <a:t>Ny </a:t>
            </a:r>
            <a:r>
              <a:rPr lang="da-DK"/>
              <a:t>fjernvarmecentral</a:t>
            </a:r>
            <a:endParaRPr lang="da-DK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3A7E9D-7050-7D44-9F39-11B6F7B7F7B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121240" y="6356350"/>
            <a:ext cx="2743200" cy="365125"/>
          </a:xfrm>
        </p:spPr>
        <p:txBody>
          <a:bodyPr/>
          <a:lstStyle/>
          <a:p>
            <a:fld id="{41850BAC-A04A-1248-B8CC-08F2FE94A14D}" type="datetime1">
              <a:rPr lang="da-DK" smtClean="0"/>
              <a:t>16-11-2023</a:t>
            </a:fld>
            <a:endParaRPr lang="en-DK" dirty="0"/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9E03AB96-6570-0844-AD5B-9225C138F48B}"/>
              </a:ext>
            </a:extLst>
          </p:cNvPr>
          <p:cNvSpPr txBox="1">
            <a:spLocks/>
          </p:cNvSpPr>
          <p:nvPr/>
        </p:nvSpPr>
        <p:spPr>
          <a:xfrm>
            <a:off x="580207" y="1334697"/>
            <a:ext cx="4879560" cy="1758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00"/>
              </a:lnSpc>
            </a:pPr>
            <a:r>
              <a:rPr lang="da-DK" dirty="0"/>
              <a:t>Forslag om placering bag boldbanerne på grund ejet af Næstved Kommune</a:t>
            </a:r>
          </a:p>
          <a:p>
            <a:pPr>
              <a:lnSpc>
                <a:spcPts val="2600"/>
              </a:lnSpc>
            </a:pPr>
            <a:r>
              <a:rPr lang="da-DK" dirty="0"/>
              <a:t>Evt. opsætning af støjvægge for at mindske mulige støjgener til naboer 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49714A42-84AD-4C36-9B02-F6568CFA09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30" t="28512" b="1431"/>
          <a:stretch/>
        </p:blipFill>
        <p:spPr>
          <a:xfrm>
            <a:off x="5729056" y="1334697"/>
            <a:ext cx="5882736" cy="4400278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3649CE04-C314-E648-0C05-13F9D61E59FD}"/>
              </a:ext>
            </a:extLst>
          </p:cNvPr>
          <p:cNvSpPr txBox="1">
            <a:spLocks/>
          </p:cNvSpPr>
          <p:nvPr/>
        </p:nvSpPr>
        <p:spPr>
          <a:xfrm>
            <a:off x="6607832" y="4097362"/>
            <a:ext cx="648720" cy="6994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 baseline="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r>
              <a:rPr lang="da-DK" sz="4500" dirty="0">
                <a:solidFill>
                  <a:srgbClr val="2FAC66"/>
                </a:solidFill>
              </a:rPr>
              <a:t>X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EA64730-076C-7FBD-FF2F-D2A3579B0AE5}"/>
              </a:ext>
            </a:extLst>
          </p:cNvPr>
          <p:cNvSpPr txBox="1">
            <a:spLocks/>
          </p:cNvSpPr>
          <p:nvPr/>
        </p:nvSpPr>
        <p:spPr>
          <a:xfrm>
            <a:off x="580207" y="3093126"/>
            <a:ext cx="5148849" cy="307167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b="1" dirty="0"/>
              <a:t>Mulig varmeproduktion</a:t>
            </a:r>
          </a:p>
          <a:p>
            <a:pPr>
              <a:lnSpc>
                <a:spcPts val="2600"/>
              </a:lnSpc>
            </a:pPr>
            <a:r>
              <a:rPr lang="da-DK" dirty="0"/>
              <a:t>Luftvand varmepumpe + elkedel</a:t>
            </a:r>
          </a:p>
          <a:p>
            <a:pPr>
              <a:lnSpc>
                <a:spcPts val="2600"/>
              </a:lnSpc>
            </a:pPr>
            <a:r>
              <a:rPr lang="da-DK" dirty="0"/>
              <a:t>Halm + elkedel</a:t>
            </a:r>
          </a:p>
          <a:p>
            <a:pPr>
              <a:lnSpc>
                <a:spcPts val="2600"/>
              </a:lnSpc>
            </a:pPr>
            <a:r>
              <a:rPr lang="da-DK" dirty="0"/>
              <a:t>Luftvand varmepumpe + gaskedel</a:t>
            </a:r>
          </a:p>
          <a:p>
            <a:pPr>
              <a:lnSpc>
                <a:spcPts val="2600"/>
              </a:lnSpc>
            </a:pPr>
            <a:r>
              <a:rPr lang="da-DK" dirty="0"/>
              <a:t>Luftvand varmepumpe + solceller + elkedel</a:t>
            </a:r>
          </a:p>
          <a:p>
            <a:pPr>
              <a:lnSpc>
                <a:spcPts val="2600"/>
              </a:lnSpc>
            </a:pPr>
            <a:r>
              <a:rPr lang="da-DK" dirty="0"/>
              <a:t>Ovenstående muligheder koster mellem 42 og 50 mio. kr. at etablere</a:t>
            </a:r>
          </a:p>
          <a:p>
            <a:pPr>
              <a:lnSpc>
                <a:spcPts val="2600"/>
              </a:lnSpc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26831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80E2E-A861-1B44-890E-7E8DC3A96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Fjernvarmeinstallation</a:t>
            </a:r>
            <a:endParaRPr lang="en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9392D6-97D8-5E45-AD52-26772F1496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Få overblikket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3060778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B638F-F014-1F43-AFA6-BE2AC19FBB2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987DC3E-8321-4A46-9C14-6247A5BF9848}" type="datetime1">
              <a:rPr lang="da-DK" smtClean="0"/>
              <a:t>16-11-2023</a:t>
            </a:fld>
            <a:endParaRPr lang="en-DK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80A6A16-4B3C-B54E-9CF8-1523BEDE6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Fjernvarmeinstallation (vi tager detaljerne om lidt)</a:t>
            </a:r>
          </a:p>
        </p:txBody>
      </p:sp>
      <p:pic>
        <p:nvPicPr>
          <p:cNvPr id="6" name="Billede 5" descr="Et billede, der indeholder tekst, ur&#10;&#10;Automatisk genereret beskrivelse">
            <a:extLst>
              <a:ext uri="{FF2B5EF4-FFF2-40B4-BE49-F238E27FC236}">
                <a16:creationId xmlns:a16="http://schemas.microsoft.com/office/drawing/2014/main" id="{58A92FB6-4AFD-2476-ACA3-573A0221D6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897" y="1211480"/>
            <a:ext cx="9708205" cy="472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895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80E2E-A861-1B44-890E-7E8DC3A96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Fjernvarme hos dig - udenfor</a:t>
            </a:r>
            <a:endParaRPr lang="en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9392D6-97D8-5E45-AD52-26772F1496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Hvad sker der på din grund, når vi lægger fjernvarme ind?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286660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DDF644-149B-F528-94BC-4BBE0ACA7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Stikledningen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8E6D66-199A-7E6E-FE03-9FCEA2766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208" y="1334697"/>
            <a:ext cx="7052762" cy="16095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Stikledningen er det stykke ledning, der ligger på din grund.</a:t>
            </a:r>
          </a:p>
          <a:p>
            <a:pPr marL="0" indent="0">
              <a:buNone/>
            </a:pPr>
            <a:r>
              <a:rPr lang="da-DK" dirty="0"/>
              <a:t>Den går fra skellet til ydermuren, hvor den nuværende varmeinstallation er placeret. </a:t>
            </a:r>
          </a:p>
          <a:p>
            <a:pPr marL="0" indent="0">
              <a:buNone/>
            </a:pPr>
            <a:r>
              <a:rPr lang="da-DK" dirty="0"/>
              <a:t>En typisk stikledning er i gennemsnit ca. 14 meter lang.</a:t>
            </a:r>
          </a:p>
        </p:txBody>
      </p:sp>
      <p:pic>
        <p:nvPicPr>
          <p:cNvPr id="14" name="Pladsholder til billede 13" descr="Et billede, der indeholder udendørs, bygning, jord, hus&#10;&#10;Automatisk genereret beskrivelse">
            <a:extLst>
              <a:ext uri="{FF2B5EF4-FFF2-40B4-BE49-F238E27FC236}">
                <a16:creationId xmlns:a16="http://schemas.microsoft.com/office/drawing/2014/main" id="{A6EF2DE7-A5F8-9E37-72B8-C11BEC6D07A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7" b="4237"/>
          <a:stretch>
            <a:fillRect/>
          </a:stretch>
        </p:blipFill>
        <p:spPr>
          <a:xfrm>
            <a:off x="7732713" y="1335088"/>
            <a:ext cx="3879850" cy="4737100"/>
          </a:xfrm>
        </p:spPr>
      </p:pic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7462295-AB9A-F1E2-C77D-6512FC34420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0F5D6D7-218B-214D-9B9C-D8C19B019D53}" type="datetime1">
              <a:rPr lang="da-DK" smtClean="0"/>
              <a:t>16-11-2023</a:t>
            </a:fld>
            <a:endParaRPr lang="en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1D858D2C-C5BF-E6E1-E48F-0CBDCDFFB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131" y="3117333"/>
            <a:ext cx="4987047" cy="295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337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67E064E-8637-D441-80CF-231CBE6E2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b="1" dirty="0"/>
              <a:t>Sådan ser det ud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Eksempel på udvendigt stikskab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Gennem kælderen er også en mulighed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00000"/>
                </a:solidFill>
                <a:latin typeface="Arial" panose="020B0604020202020204" pitchFamily="34" charset="0"/>
              </a:rPr>
              <a:t>Vi genetablerer dit udeareal</a:t>
            </a:r>
            <a:endParaRPr lang="da-DK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Evt. ekstra udgifter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Særlige haveanlæg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”Omveje” for stikledningen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13" name="Pladsholder til billede 12" descr="Et billede, der indeholder jord, udendørs, mursten, sten&#10;&#10;Automatisk genereret beskrivelse">
            <a:extLst>
              <a:ext uri="{FF2B5EF4-FFF2-40B4-BE49-F238E27FC236}">
                <a16:creationId xmlns:a16="http://schemas.microsoft.com/office/drawing/2014/main" id="{DBAD41F6-51DE-95FC-27A9-B4E51F46EC0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8" b="2908"/>
          <a:stretch>
            <a:fillRect/>
          </a:stretch>
        </p:blipFill>
        <p:spPr>
          <a:xfrm>
            <a:off x="5433765" y="1405870"/>
            <a:ext cx="3690938" cy="4633912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B638F-F014-1F43-AFA6-BE2AC19FBB2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987DC3E-8321-4A46-9C14-6247A5BF9848}" type="datetime1">
              <a:rPr lang="da-DK" smtClean="0"/>
              <a:t>16-11-2023</a:t>
            </a:fld>
            <a:endParaRPr lang="en-DK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80A6A16-4B3C-B54E-9CF8-1523BEDE6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Fjernvarme hos dig - udenfor</a:t>
            </a:r>
          </a:p>
        </p:txBody>
      </p:sp>
      <p:pic>
        <p:nvPicPr>
          <p:cNvPr id="7" name="Billede 6" descr="Et billede, der indeholder udendørs, bygning, jord, plante&#10;&#10;Automatisk genereret beskrivelse">
            <a:extLst>
              <a:ext uri="{FF2B5EF4-FFF2-40B4-BE49-F238E27FC236}">
                <a16:creationId xmlns:a16="http://schemas.microsoft.com/office/drawing/2014/main" id="{ED14E53A-AF74-F54F-52C4-75F4887CFB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7" t="18149" r="31625"/>
          <a:stretch/>
        </p:blipFill>
        <p:spPr>
          <a:xfrm>
            <a:off x="9288212" y="430445"/>
            <a:ext cx="2323579" cy="561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432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80E2E-A861-1B44-890E-7E8DC3A96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Fjernvarme hos dig - indenfor</a:t>
            </a:r>
            <a:endParaRPr lang="en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9392D6-97D8-5E45-AD52-26772F1496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Hvad sker der i dit hus, når vi lægger fjernvarme ind?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232066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48C93-C9E8-C643-961E-21155204D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Sådan ser selve anlægget ud (unit)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EF53E8-1B09-A24C-B5E1-387C6F14BD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0F5D6D7-218B-214D-9B9C-D8C19B019D53}" type="datetime1">
              <a:rPr lang="da-DK" smtClean="0"/>
              <a:t>16-11-2023</a:t>
            </a:fld>
            <a:endParaRPr lang="en-DK" dirty="0"/>
          </a:p>
        </p:txBody>
      </p:sp>
      <p:pic>
        <p:nvPicPr>
          <p:cNvPr id="4" name="Billede 3" descr="Et billede, der indeholder projektor&#10;&#10;Automatisk genereret beskrivelse">
            <a:extLst>
              <a:ext uri="{FF2B5EF4-FFF2-40B4-BE49-F238E27FC236}">
                <a16:creationId xmlns:a16="http://schemas.microsoft.com/office/drawing/2014/main" id="{67BF2D84-D523-117D-6636-0B9574BB56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08" y="1284764"/>
            <a:ext cx="3014432" cy="4691152"/>
          </a:xfrm>
          <a:prstGeom prst="rect">
            <a:avLst/>
          </a:prstGeom>
        </p:spPr>
      </p:pic>
      <p:pic>
        <p:nvPicPr>
          <p:cNvPr id="7" name="Billede 6" descr="Et billede, der indeholder tekst, elektronik&#10;&#10;Automatisk genereret beskrivelse">
            <a:extLst>
              <a:ext uri="{FF2B5EF4-FFF2-40B4-BE49-F238E27FC236}">
                <a16:creationId xmlns:a16="http://schemas.microsoft.com/office/drawing/2014/main" id="{0E35AC24-9077-537B-6F86-CD57386D84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906" y="1254014"/>
            <a:ext cx="3177519" cy="4349972"/>
          </a:xfrm>
          <a:prstGeom prst="rect">
            <a:avLst/>
          </a:prstGeom>
        </p:spPr>
      </p:pic>
      <p:pic>
        <p:nvPicPr>
          <p:cNvPr id="9" name="Billede 8" descr="Et billede, der indeholder tekst, hvid, indendørs, apparat&#10;&#10;Automatisk genereret beskrivelse">
            <a:extLst>
              <a:ext uri="{FF2B5EF4-FFF2-40B4-BE49-F238E27FC236}">
                <a16:creationId xmlns:a16="http://schemas.microsoft.com/office/drawing/2014/main" id="{A8C39ACC-EA25-1D79-9658-92561F5911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303" y="1254014"/>
            <a:ext cx="3242088" cy="4349972"/>
          </a:xfrm>
          <a:prstGeom prst="rect">
            <a:avLst/>
          </a:prstGeo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C8750B88-6B2A-09AC-7C8C-77AC63F164E9}"/>
              </a:ext>
            </a:extLst>
          </p:cNvPr>
          <p:cNvSpPr txBox="1"/>
          <p:nvPr/>
        </p:nvSpPr>
        <p:spPr>
          <a:xfrm>
            <a:off x="8229600" y="2347609"/>
            <a:ext cx="2710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600" dirty="0">
                <a:latin typeface="Roboto Slab" pitchFamily="2" charset="0"/>
                <a:ea typeface="Roboto Slab" pitchFamily="2" charset="0"/>
                <a:cs typeface="+mj-cs"/>
              </a:rPr>
              <a:t>Tilkøb</a:t>
            </a:r>
          </a:p>
        </p:txBody>
      </p:sp>
    </p:spTree>
    <p:extLst>
      <p:ext uri="{BB962C8B-B14F-4D97-AF65-F5344CB8AC3E}">
        <p14:creationId xmlns:p14="http://schemas.microsoft.com/office/powerpoint/2010/main" val="1498209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67E064E-8637-D441-80CF-231CBE6E2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437" y="1335088"/>
            <a:ext cx="6183449" cy="477963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 b="0" i="0" dirty="0">
                <a:solidFill>
                  <a:srgbClr val="000000"/>
                </a:solidFill>
                <a:effectLst/>
              </a:rPr>
              <a:t>Lang rørføring inde i boligen, tilslutning af sekundær varmekilde, fx solvarme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 dirty="0">
                <a:solidFill>
                  <a:srgbClr val="000000"/>
                </a:solidFill>
              </a:rPr>
              <a:t>Anden placering af fjernvarmeunitten end der, hvor det gamle fyr var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2200" b="0" i="0" dirty="0">
                <a:solidFill>
                  <a:srgbClr val="000000"/>
                </a:solidFill>
                <a:effectLst/>
              </a:rPr>
              <a:t>Reparation af gulv under eksisterende fyr, kedel, varmtvandsbeholder, olietank og lign. (ikke AffaldPlus)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2200" b="0" i="0" dirty="0">
                <a:solidFill>
                  <a:srgbClr val="000000"/>
                </a:solidFill>
                <a:effectLst/>
              </a:rPr>
              <a:t>Indvendigt flisearbejde, tømrer- og snedkerarbejde samt retablering af andre overflader og anden belægning samt indvendigt og udvendigt malerarbejde (ikke AffaldPlus)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B638F-F014-1F43-AFA6-BE2AC19FBB2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987DC3E-8321-4A46-9C14-6247A5BF9848}" type="datetime1">
              <a:rPr lang="da-DK" smtClean="0"/>
              <a:t>16-11-2023</a:t>
            </a:fld>
            <a:endParaRPr lang="en-DK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80A6A16-4B3C-B54E-9CF8-1523BEDE6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Evt. ekstraudgifter i forbindelse med installation</a:t>
            </a:r>
          </a:p>
        </p:txBody>
      </p:sp>
      <p:pic>
        <p:nvPicPr>
          <p:cNvPr id="3" name="Pladsholder til billede 8">
            <a:extLst>
              <a:ext uri="{FF2B5EF4-FFF2-40B4-BE49-F238E27FC236}">
                <a16:creationId xmlns:a16="http://schemas.microsoft.com/office/drawing/2014/main" id="{CA677687-1A75-998F-BC1D-4879413346A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02" b="9602"/>
          <a:stretch/>
        </p:blipFill>
        <p:spPr>
          <a:xfrm>
            <a:off x="7732713" y="1335088"/>
            <a:ext cx="3879850" cy="4702175"/>
          </a:xfrm>
        </p:spPr>
      </p:pic>
    </p:spTree>
    <p:extLst>
      <p:ext uri="{BB962C8B-B14F-4D97-AF65-F5344CB8AC3E}">
        <p14:creationId xmlns:p14="http://schemas.microsoft.com/office/powerpoint/2010/main" val="1596621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80E2E-A861-1B44-890E-7E8DC3A96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Priser og tilslutningsmodeller</a:t>
            </a:r>
            <a:endParaRPr lang="en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9392D6-97D8-5E45-AD52-26772F1496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Gennemgang af tilslutningsmuligheder og de nuværende priser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4207254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48C93-C9E8-C643-961E-21155204D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Fjernvarme kontra gas og varmepumpe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EF53E8-1B09-A24C-B5E1-387C6F14BD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0F5D6D7-218B-214D-9B9C-D8C19B019D53}" type="datetime1">
              <a:rPr lang="da-DK" smtClean="0"/>
              <a:t>16-11-2023</a:t>
            </a:fld>
            <a:endParaRPr lang="en-DK" dirty="0"/>
          </a:p>
        </p:txBody>
      </p:sp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D7E76DC1-39CA-70A9-2118-8908FD0600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765827"/>
              </p:ext>
            </p:extLst>
          </p:nvPr>
        </p:nvGraphicFramePr>
        <p:xfrm>
          <a:off x="580208" y="2024705"/>
          <a:ext cx="6642701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1293">
                  <a:extLst>
                    <a:ext uri="{9D8B030D-6E8A-4147-A177-3AD203B41FA5}">
                      <a16:colId xmlns:a16="http://schemas.microsoft.com/office/drawing/2014/main" val="277826073"/>
                    </a:ext>
                  </a:extLst>
                </a:gridCol>
                <a:gridCol w="1378267">
                  <a:extLst>
                    <a:ext uri="{9D8B030D-6E8A-4147-A177-3AD203B41FA5}">
                      <a16:colId xmlns:a16="http://schemas.microsoft.com/office/drawing/2014/main" val="1531103790"/>
                    </a:ext>
                  </a:extLst>
                </a:gridCol>
                <a:gridCol w="1273141">
                  <a:extLst>
                    <a:ext uri="{9D8B030D-6E8A-4147-A177-3AD203B41FA5}">
                      <a16:colId xmlns:a16="http://schemas.microsoft.com/office/drawing/2014/main" val="2523227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Forbrugerøkonomi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2023 </a:t>
                      </a:r>
                    </a:p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inkl. </a:t>
                      </a:r>
                    </a:p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2024</a:t>
                      </a:r>
                    </a:p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inkl.</a:t>
                      </a:r>
                    </a:p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151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Naturgas kr./år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26.413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27.213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166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Varmepumpe kr./år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34.598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34.598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64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Fjernvarme kr./år (A1)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27.075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27.075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742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a-DK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a-DK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25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Fordel til fjernvarme ift. naturgas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2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Fordel til fjernvarme ift. varmepumpe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7.523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7.523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11905"/>
                  </a:ext>
                </a:extLst>
              </a:tr>
            </a:tbl>
          </a:graphicData>
        </a:graphic>
      </p:graphicFrame>
      <p:pic>
        <p:nvPicPr>
          <p:cNvPr id="14" name="Billede 13" descr="Et billede, der indeholder Træklodser, træ&#10;&#10;Automatisk genereret beskrivelse">
            <a:extLst>
              <a:ext uri="{FF2B5EF4-FFF2-40B4-BE49-F238E27FC236}">
                <a16:creationId xmlns:a16="http://schemas.microsoft.com/office/drawing/2014/main" id="{57C11A1F-367E-FE2F-823B-7D265D8E2A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66" t="34564" r="7902" b="2920"/>
          <a:stretch/>
        </p:blipFill>
        <p:spPr>
          <a:xfrm>
            <a:off x="7308301" y="2024705"/>
            <a:ext cx="4303491" cy="313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9352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48C93-C9E8-C643-961E-21155204D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Følsomhed for nuværende gasforbrug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EF53E8-1B09-A24C-B5E1-387C6F14BD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0F5D6D7-218B-214D-9B9C-D8C19B019D53}" type="datetime1">
              <a:rPr lang="da-DK" smtClean="0"/>
              <a:t>16-11-2023</a:t>
            </a:fld>
            <a:endParaRPr lang="en-DK" dirty="0"/>
          </a:p>
        </p:txBody>
      </p:sp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D7E76DC1-39CA-70A9-2118-8908FD0600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5447299"/>
              </p:ext>
            </p:extLst>
          </p:nvPr>
        </p:nvGraphicFramePr>
        <p:xfrm>
          <a:off x="580208" y="1752092"/>
          <a:ext cx="11031585" cy="351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5457">
                  <a:extLst>
                    <a:ext uri="{9D8B030D-6E8A-4147-A177-3AD203B41FA5}">
                      <a16:colId xmlns:a16="http://schemas.microsoft.com/office/drawing/2014/main" val="277826073"/>
                    </a:ext>
                  </a:extLst>
                </a:gridCol>
                <a:gridCol w="1168377">
                  <a:extLst>
                    <a:ext uri="{9D8B030D-6E8A-4147-A177-3AD203B41FA5}">
                      <a16:colId xmlns:a16="http://schemas.microsoft.com/office/drawing/2014/main" val="1531103790"/>
                    </a:ext>
                  </a:extLst>
                </a:gridCol>
                <a:gridCol w="1102870">
                  <a:extLst>
                    <a:ext uri="{9D8B030D-6E8A-4147-A177-3AD203B41FA5}">
                      <a16:colId xmlns:a16="http://schemas.microsoft.com/office/drawing/2014/main" val="2523227918"/>
                    </a:ext>
                  </a:extLst>
                </a:gridCol>
                <a:gridCol w="1072896">
                  <a:extLst>
                    <a:ext uri="{9D8B030D-6E8A-4147-A177-3AD203B41FA5}">
                      <a16:colId xmlns:a16="http://schemas.microsoft.com/office/drawing/2014/main" val="2002900905"/>
                    </a:ext>
                  </a:extLst>
                </a:gridCol>
                <a:gridCol w="1024128">
                  <a:extLst>
                    <a:ext uri="{9D8B030D-6E8A-4147-A177-3AD203B41FA5}">
                      <a16:colId xmlns:a16="http://schemas.microsoft.com/office/drawing/2014/main" val="1956311314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1491615388"/>
                    </a:ext>
                  </a:extLst>
                </a:gridCol>
                <a:gridCol w="1151057">
                  <a:extLst>
                    <a:ext uri="{9D8B030D-6E8A-4147-A177-3AD203B41FA5}">
                      <a16:colId xmlns:a16="http://schemas.microsoft.com/office/drawing/2014/main" val="1840956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Forbrugerøkonomi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2023 </a:t>
                      </a:r>
                    </a:p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inkl. </a:t>
                      </a:r>
                    </a:p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2023</a:t>
                      </a:r>
                    </a:p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inkl.</a:t>
                      </a:r>
                    </a:p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2023</a:t>
                      </a:r>
                    </a:p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inkl.</a:t>
                      </a:r>
                    </a:p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2024 </a:t>
                      </a:r>
                    </a:p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inkl. </a:t>
                      </a:r>
                    </a:p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2024 </a:t>
                      </a:r>
                    </a:p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inkl. </a:t>
                      </a:r>
                    </a:p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2024 </a:t>
                      </a:r>
                    </a:p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inkl. </a:t>
                      </a:r>
                    </a:p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151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Gasforbrug m³/år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303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Naturgas kr./år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19.725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25.845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31.965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20.525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26.645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32.765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166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Varmepumpe kr./år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30.331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34.235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38.139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30.331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34.235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38.139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64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Fjernvarme kr./år (A1)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22.703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26.704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30.705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22.703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26.704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30.705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742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a-DK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a-DK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a-DK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a-DK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a-DK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a-DK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25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Fordel til fjernvarme ift. naturgas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-2.978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1.260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-2.178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2.060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2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Fordel til fjernvarme ift. varmepumpe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/>
                          <a:ea typeface="Roboto"/>
                        </a:rPr>
                        <a:t>7.628</a:t>
                      </a:r>
                      <a:endParaRPr lang="da-DK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/>
                          <a:ea typeface="Roboto"/>
                        </a:rPr>
                        <a:t>7.531</a:t>
                      </a:r>
                      <a:endParaRPr lang="da-DK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/>
                          <a:ea typeface="Roboto"/>
                        </a:rPr>
                        <a:t>7.389</a:t>
                      </a:r>
                      <a:endParaRPr lang="da-DK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a-DK">
                          <a:latin typeface="Roboto"/>
                          <a:ea typeface="Roboto"/>
                        </a:rPr>
                        <a:t>7.628</a:t>
                      </a:r>
                      <a:endParaRPr lang="da-DK" dirty="0">
                        <a:latin typeface="Roboto"/>
                        <a:ea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a-DK">
                          <a:latin typeface="Roboto"/>
                          <a:ea typeface="Roboto"/>
                        </a:rPr>
                        <a:t>7.531</a:t>
                      </a:r>
                      <a:endParaRPr lang="da-DK" dirty="0">
                        <a:latin typeface="Roboto"/>
                        <a:ea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a-DK">
                          <a:latin typeface="Roboto"/>
                          <a:ea typeface="Roboto"/>
                        </a:rPr>
                        <a:t>7.389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119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0583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48C93-C9E8-C643-961E-21155204D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Fjernvarme kontra gas og varmepumpe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EF53E8-1B09-A24C-B5E1-387C6F14BD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0F5D6D7-218B-214D-9B9C-D8C19B019D53}" type="datetime1">
              <a:rPr lang="da-DK" smtClean="0"/>
              <a:t>16-11-2023</a:t>
            </a:fld>
            <a:endParaRPr lang="en-DK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F666985-A4F3-3108-529D-77B9CDB1D24E}"/>
              </a:ext>
            </a:extLst>
          </p:cNvPr>
          <p:cNvSpPr txBox="1">
            <a:spLocks/>
          </p:cNvSpPr>
          <p:nvPr/>
        </p:nvSpPr>
        <p:spPr>
          <a:xfrm>
            <a:off x="579437" y="1526429"/>
            <a:ext cx="8131747" cy="576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Hvis renten falder fra 3,9 % til 2 %, ser det sådan ud:</a:t>
            </a:r>
          </a:p>
          <a:p>
            <a:endParaRPr lang="da-DK" dirty="0"/>
          </a:p>
        </p:txBody>
      </p:sp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D7E76DC1-39CA-70A9-2118-8908FD0600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028011"/>
              </p:ext>
            </p:extLst>
          </p:nvPr>
        </p:nvGraphicFramePr>
        <p:xfrm>
          <a:off x="579437" y="2568265"/>
          <a:ext cx="6296851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1293">
                  <a:extLst>
                    <a:ext uri="{9D8B030D-6E8A-4147-A177-3AD203B41FA5}">
                      <a16:colId xmlns:a16="http://schemas.microsoft.com/office/drawing/2014/main" val="277826073"/>
                    </a:ext>
                  </a:extLst>
                </a:gridCol>
                <a:gridCol w="1177798">
                  <a:extLst>
                    <a:ext uri="{9D8B030D-6E8A-4147-A177-3AD203B41FA5}">
                      <a16:colId xmlns:a16="http://schemas.microsoft.com/office/drawing/2014/main" val="1531103790"/>
                    </a:ext>
                  </a:extLst>
                </a:gridCol>
                <a:gridCol w="1127760">
                  <a:extLst>
                    <a:ext uri="{9D8B030D-6E8A-4147-A177-3AD203B41FA5}">
                      <a16:colId xmlns:a16="http://schemas.microsoft.com/office/drawing/2014/main" val="4156797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Forbrugerøkonomi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2023 </a:t>
                      </a:r>
                    </a:p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inkl. </a:t>
                      </a:r>
                    </a:p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2024 </a:t>
                      </a:r>
                    </a:p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inkl. moms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151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Naturgas kr./år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26.413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27.213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166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Varmepumpe kr./år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34.598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34.598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64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Fjernvarme kr./år (A1)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23.988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23.988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742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a-DK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a-DK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25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Fordel til fjernvarme ift. naturgas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2.425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3.225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2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Fordel til fjernvarme ift. varmepumpe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10.610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11.410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11905"/>
                  </a:ext>
                </a:extLst>
              </a:tr>
            </a:tbl>
          </a:graphicData>
        </a:graphic>
      </p:graphicFrame>
      <p:pic>
        <p:nvPicPr>
          <p:cNvPr id="14" name="Billede 13" descr="Et billede, der indeholder Træklodser, træ&#10;&#10;Automatisk genereret beskrivelse">
            <a:extLst>
              <a:ext uri="{FF2B5EF4-FFF2-40B4-BE49-F238E27FC236}">
                <a16:creationId xmlns:a16="http://schemas.microsoft.com/office/drawing/2014/main" id="{57C11A1F-367E-FE2F-823B-7D265D8E2A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66" t="34564" r="7902" b="2920"/>
          <a:stretch/>
        </p:blipFill>
        <p:spPr>
          <a:xfrm>
            <a:off x="7303008" y="2564404"/>
            <a:ext cx="4308784" cy="31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4307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67E064E-8637-D441-80CF-231CBE6E2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2653" y="4507381"/>
            <a:ext cx="8261667" cy="344399"/>
          </a:xfrm>
        </p:spPr>
        <p:txBody>
          <a:bodyPr>
            <a:normAutofit/>
          </a:bodyPr>
          <a:lstStyle/>
          <a:p>
            <a:r>
              <a:rPr lang="da-DK" sz="1600" i="1" dirty="0"/>
              <a:t>Afkobling af gas kommer udover for alle modeller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B638F-F014-1F43-AFA6-BE2AC19FBB2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987DC3E-8321-4A46-9C14-6247A5BF9848}" type="datetime1">
              <a:rPr lang="da-DK" smtClean="0"/>
              <a:t>16-11-2023</a:t>
            </a:fld>
            <a:endParaRPr lang="en-DK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80A6A16-4B3C-B54E-9CF8-1523BEDE6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Tilslutningsmodeller</a:t>
            </a:r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CBBE2242-7E8F-499C-ACDF-2C9E3367DC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0295165"/>
              </p:ext>
            </p:extLst>
          </p:nvPr>
        </p:nvGraphicFramePr>
        <p:xfrm>
          <a:off x="1566052" y="1825141"/>
          <a:ext cx="9059896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1902">
                  <a:extLst>
                    <a:ext uri="{9D8B030D-6E8A-4147-A177-3AD203B41FA5}">
                      <a16:colId xmlns:a16="http://schemas.microsoft.com/office/drawing/2014/main" val="277826073"/>
                    </a:ext>
                  </a:extLst>
                </a:gridCol>
                <a:gridCol w="1742197">
                  <a:extLst>
                    <a:ext uri="{9D8B030D-6E8A-4147-A177-3AD203B41FA5}">
                      <a16:colId xmlns:a16="http://schemas.microsoft.com/office/drawing/2014/main" val="1531103790"/>
                    </a:ext>
                  </a:extLst>
                </a:gridCol>
                <a:gridCol w="1791683">
                  <a:extLst>
                    <a:ext uri="{9D8B030D-6E8A-4147-A177-3AD203B41FA5}">
                      <a16:colId xmlns:a16="http://schemas.microsoft.com/office/drawing/2014/main" val="4156797439"/>
                    </a:ext>
                  </a:extLst>
                </a:gridCol>
                <a:gridCol w="1674114">
                  <a:extLst>
                    <a:ext uri="{9D8B030D-6E8A-4147-A177-3AD203B41FA5}">
                      <a16:colId xmlns:a16="http://schemas.microsoft.com/office/drawing/2014/main" val="1797082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a-DK" sz="20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A1 Udvidet </a:t>
                      </a:r>
                    </a:p>
                    <a:p>
                      <a:pPr algn="ctr"/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abonnement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A2 Service-</a:t>
                      </a:r>
                    </a:p>
                    <a:p>
                      <a:pPr algn="ctr"/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abonnement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 Mini-</a:t>
                      </a:r>
                    </a:p>
                    <a:p>
                      <a:pPr algn="ctr"/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mumsaftale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151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AffaldPlus klarer installationen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515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Serviceaftale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586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Engangsudgift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0 kr.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Større beløb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Større beløb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166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Årligt abonnement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Større beløb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Mindre beløb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64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Varmeforbrug (fast og variabel)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742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95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80E2E-A861-1B44-890E-7E8DC3A96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Næste skridt</a:t>
            </a:r>
            <a:endParaRPr lang="en-D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9392D6-97D8-5E45-AD52-26772F1496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Proces, tidsplan og tilslutningsprocent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4074945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Pladsholder til indhold 7">
            <a:extLst>
              <a:ext uri="{FF2B5EF4-FFF2-40B4-BE49-F238E27FC236}">
                <a16:creationId xmlns:a16="http://schemas.microsoft.com/office/drawing/2014/main" id="{11F9BCE3-0F73-C4C3-6EBF-FB3D73EE55D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84545862"/>
              </p:ext>
            </p:extLst>
          </p:nvPr>
        </p:nvGraphicFramePr>
        <p:xfrm>
          <a:off x="5844867" y="430445"/>
          <a:ext cx="5766925" cy="5608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DEF554-244F-9F42-816E-B63735085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0D775-1A0E-754B-96E0-2209569B11C5}" type="datetime1">
              <a:rPr lang="da-DK" smtClean="0"/>
              <a:t>16-11-2023</a:t>
            </a:fld>
            <a:endParaRPr lang="en-DK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436AEE7-EF6E-CF41-A858-6C8C2A336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Nødvendig tilslutning</a:t>
            </a:r>
          </a:p>
        </p:txBody>
      </p:sp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B2C32D32-B7D7-623C-2490-5B5CECBAD6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0208" y="1333530"/>
            <a:ext cx="4826293" cy="4706512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200" dirty="0"/>
              <a:t>705 potentielle kunder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200" dirty="0"/>
              <a:t>Kræver at 65 % (460 kunder) procent tilmelder sig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200" dirty="0"/>
              <a:t>Pr. område og pr. vejnavn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200" dirty="0"/>
              <a:t>Jo flere kunder, jo bedre økonomi</a:t>
            </a:r>
          </a:p>
        </p:txBody>
      </p:sp>
    </p:spTree>
    <p:extLst>
      <p:ext uri="{BB962C8B-B14F-4D97-AF65-F5344CB8AC3E}">
        <p14:creationId xmlns:p14="http://schemas.microsoft.com/office/powerpoint/2010/main" val="1728085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D6FCA22-D191-B335-B676-34698773C9C2}"/>
              </a:ext>
            </a:extLst>
          </p:cNvPr>
          <p:cNvSpPr/>
          <p:nvPr/>
        </p:nvSpPr>
        <p:spPr>
          <a:xfrm>
            <a:off x="310896" y="6096000"/>
            <a:ext cx="11625072" cy="975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C85E2E3-E6A7-5749-DC10-D0BB455668D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0F5D6D7-218B-214D-9B9C-D8C19B019D53}" type="datetime1">
              <a:rPr lang="da-DK" smtClean="0"/>
              <a:t>16-11-2023</a:t>
            </a:fld>
            <a:endParaRPr lang="en-DK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4260307-AE23-CC1E-0F0B-C1D134B12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390" y="3537348"/>
            <a:ext cx="4309236" cy="1587301"/>
          </a:xfrm>
        </p:spPr>
        <p:txBody>
          <a:bodyPr>
            <a:normAutofit/>
          </a:bodyPr>
          <a:lstStyle/>
          <a:p>
            <a:r>
              <a:rPr lang="da-DK" dirty="0"/>
              <a:t>Tidsplan for </a:t>
            </a:r>
            <a:br>
              <a:rPr lang="da-DK" dirty="0"/>
            </a:br>
            <a:r>
              <a:rPr lang="da-DK" dirty="0"/>
              <a:t>Karrebæksminde Fjernvarme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06ED2D14-079F-7E31-A568-A2B7D8830226}"/>
              </a:ext>
            </a:extLst>
          </p:cNvPr>
          <p:cNvSpPr/>
          <p:nvPr/>
        </p:nvSpPr>
        <p:spPr>
          <a:xfrm>
            <a:off x="420624" y="6193536"/>
            <a:ext cx="11460480" cy="646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graphicFrame>
        <p:nvGraphicFramePr>
          <p:cNvPr id="8" name="Pladsholder til indhold 7">
            <a:extLst>
              <a:ext uri="{FF2B5EF4-FFF2-40B4-BE49-F238E27FC236}">
                <a16:creationId xmlns:a16="http://schemas.microsoft.com/office/drawing/2014/main" id="{8905E312-93D3-65C5-318B-74A3CB298D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2461096"/>
              </p:ext>
            </p:extLst>
          </p:nvPr>
        </p:nvGraphicFramePr>
        <p:xfrm>
          <a:off x="1063911" y="341408"/>
          <a:ext cx="10064178" cy="6175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88294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>
            <a:extLst>
              <a:ext uri="{FF2B5EF4-FFF2-40B4-BE49-F238E27FC236}">
                <a16:creationId xmlns:a16="http://schemas.microsoft.com/office/drawing/2014/main" id="{5FCA0487-057B-D242-B6EE-49BB2F44D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208" y="430445"/>
            <a:ext cx="5865187" cy="699498"/>
          </a:xfrm>
        </p:spPr>
        <p:txBody>
          <a:bodyPr>
            <a:normAutofit/>
          </a:bodyPr>
          <a:lstStyle/>
          <a:p>
            <a:r>
              <a:rPr lang="da-DK" sz="3200" dirty="0"/>
              <a:t>Spørgsmål?</a:t>
            </a:r>
            <a:endParaRPr lang="da-DK" sz="3200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A204FB-1247-304B-BC25-3454EBD7A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91746-2168-1947-8250-D1392BCCFCDF}" type="datetime1">
              <a:rPr lang="da-DK" smtClean="0"/>
              <a:t>16-11-2023</a:t>
            </a:fld>
            <a:endParaRPr lang="en-DK" dirty="0"/>
          </a:p>
        </p:txBody>
      </p:sp>
      <p:pic>
        <p:nvPicPr>
          <p:cNvPr id="6" name="Billede 5" descr="Et billede, der indeholder skærmbillede, clipart, Grafik, tegneserie&#10;&#10;Automatisk genereret beskrivelse">
            <a:extLst>
              <a:ext uri="{FF2B5EF4-FFF2-40B4-BE49-F238E27FC236}">
                <a16:creationId xmlns:a16="http://schemas.microsoft.com/office/drawing/2014/main" id="{C4F20830-155C-BD46-967D-543DA377C2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" t="8890" r="562" b="5890"/>
          <a:stretch/>
        </p:blipFill>
        <p:spPr>
          <a:xfrm>
            <a:off x="2013045" y="1129943"/>
            <a:ext cx="8181833" cy="476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7955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AP 2021 2">
      <a:dk1>
        <a:srgbClr val="000000"/>
      </a:dk1>
      <a:lt1>
        <a:srgbClr val="FFFFFF"/>
      </a:lt1>
      <a:dk2>
        <a:srgbClr val="2EAC66"/>
      </a:dk2>
      <a:lt2>
        <a:srgbClr val="E5DDCD"/>
      </a:lt2>
      <a:accent1>
        <a:srgbClr val="1557A4"/>
      </a:accent1>
      <a:accent2>
        <a:srgbClr val="2EAC66"/>
      </a:accent2>
      <a:accent3>
        <a:srgbClr val="FFE52E"/>
      </a:accent3>
      <a:accent4>
        <a:srgbClr val="F07E24"/>
      </a:accent4>
      <a:accent5>
        <a:srgbClr val="D9435D"/>
      </a:accent5>
      <a:accent6>
        <a:srgbClr val="3A276E"/>
      </a:accent6>
      <a:hlink>
        <a:srgbClr val="1557A4"/>
      </a:hlink>
      <a:folHlink>
        <a:srgbClr val="04512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 Point AffaldPlus.pptx" id="{0A1B0A19-ABBF-469F-9488-A72CE678A9EE}" vid="{A68AF0E9-B16F-4A2A-AD32-D6EC4CEB6DA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882</TotalTime>
  <Words>911</Words>
  <Application>Microsoft Office PowerPoint</Application>
  <PresentationFormat>Widescreen</PresentationFormat>
  <Paragraphs>247</Paragraphs>
  <Slides>23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23</vt:i4>
      </vt:variant>
    </vt:vector>
  </HeadingPairs>
  <TitlesOfParts>
    <vt:vector size="28" baseType="lpstr">
      <vt:lpstr>Arial</vt:lpstr>
      <vt:lpstr>Calibri</vt:lpstr>
      <vt:lpstr>Roboto</vt:lpstr>
      <vt:lpstr>Roboto Slab</vt:lpstr>
      <vt:lpstr>Custom Design</vt:lpstr>
      <vt:lpstr>Fjernvarme i Karrebæksminde</vt:lpstr>
      <vt:lpstr>Aftenens program</vt:lpstr>
      <vt:lpstr>Kort og godt!</vt:lpstr>
      <vt:lpstr>Hvorfor vælge fjernvarme?</vt:lpstr>
      <vt:lpstr>Hvorfor vælge fjernvarme?</vt:lpstr>
      <vt:lpstr>Ny fjernvarmecentral</vt:lpstr>
      <vt:lpstr>Fjernvarmeinstallation</vt:lpstr>
      <vt:lpstr>Fjernvarmeinstallation (vi tager detaljerne om lidt)</vt:lpstr>
      <vt:lpstr>Fjernvarme hos dig - udenfor</vt:lpstr>
      <vt:lpstr>Stikledningen</vt:lpstr>
      <vt:lpstr>Fjernvarme hos dig - udenfor</vt:lpstr>
      <vt:lpstr>Fjernvarme hos dig - indenfor</vt:lpstr>
      <vt:lpstr>Sådan ser selve anlægget ud (unit)</vt:lpstr>
      <vt:lpstr>Evt. ekstraudgifter i forbindelse med installation</vt:lpstr>
      <vt:lpstr>Priser og tilslutningsmodeller</vt:lpstr>
      <vt:lpstr>Fjernvarme kontra gas og varmepumpe</vt:lpstr>
      <vt:lpstr>Følsomhed for nuværende gasforbrug</vt:lpstr>
      <vt:lpstr>Fjernvarme kontra gas og varmepumpe</vt:lpstr>
      <vt:lpstr>Tilslutningsmodeller</vt:lpstr>
      <vt:lpstr>Næste skridt</vt:lpstr>
      <vt:lpstr>Nødvendig tilslutning</vt:lpstr>
      <vt:lpstr>Tidsplan for  Karrebæksminde Fjernvarme</vt:lpstr>
      <vt:lpstr>Spørgsmål?</vt:lpstr>
    </vt:vector>
  </TitlesOfParts>
  <Company>Affaldplus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Oplæggets overskrift</dc:title>
  <dc:creator>Tine Lockenwitz Larsen</dc:creator>
  <cp:lastModifiedBy>J Kryger</cp:lastModifiedBy>
  <cp:revision>59</cp:revision>
  <cp:lastPrinted>2023-11-14T12:15:20Z</cp:lastPrinted>
  <dcterms:created xsi:type="dcterms:W3CDTF">2023-11-08T13:38:52Z</dcterms:created>
  <dcterms:modified xsi:type="dcterms:W3CDTF">2023-11-16T13:29:02Z</dcterms:modified>
</cp:coreProperties>
</file>